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4" r:id="rId1"/>
    <p:sldMasterId id="2147483730" r:id="rId2"/>
    <p:sldMasterId id="2147483670" r:id="rId3"/>
    <p:sldMasterId id="2147483664" r:id="rId4"/>
  </p:sldMasterIdLst>
  <p:notesMasterIdLst>
    <p:notesMasterId r:id="rId42"/>
  </p:notesMasterIdLst>
  <p:handoutMasterIdLst>
    <p:handoutMasterId r:id="rId43"/>
  </p:handoutMasterIdLst>
  <p:sldIdLst>
    <p:sldId id="263" r:id="rId5"/>
    <p:sldId id="265" r:id="rId6"/>
    <p:sldId id="275" r:id="rId7"/>
    <p:sldId id="267" r:id="rId8"/>
    <p:sldId id="266" r:id="rId9"/>
    <p:sldId id="298" r:id="rId10"/>
    <p:sldId id="299" r:id="rId11"/>
    <p:sldId id="308" r:id="rId12"/>
    <p:sldId id="306" r:id="rId13"/>
    <p:sldId id="300" r:id="rId14"/>
    <p:sldId id="301" r:id="rId15"/>
    <p:sldId id="286" r:id="rId16"/>
    <p:sldId id="303" r:id="rId17"/>
    <p:sldId id="302" r:id="rId18"/>
    <p:sldId id="304" r:id="rId19"/>
    <p:sldId id="269" r:id="rId20"/>
    <p:sldId id="295" r:id="rId21"/>
    <p:sldId id="281" r:id="rId22"/>
    <p:sldId id="270" r:id="rId23"/>
    <p:sldId id="272" r:id="rId24"/>
    <p:sldId id="274" r:id="rId25"/>
    <p:sldId id="284" r:id="rId26"/>
    <p:sldId id="291" r:id="rId27"/>
    <p:sldId id="287" r:id="rId28"/>
    <p:sldId id="276" r:id="rId29"/>
    <p:sldId id="277" r:id="rId30"/>
    <p:sldId id="296" r:id="rId31"/>
    <p:sldId id="297" r:id="rId32"/>
    <p:sldId id="279" r:id="rId33"/>
    <p:sldId id="278" r:id="rId34"/>
    <p:sldId id="282" r:id="rId35"/>
    <p:sldId id="288" r:id="rId36"/>
    <p:sldId id="285" r:id="rId37"/>
    <p:sldId id="292" r:id="rId38"/>
    <p:sldId id="294" r:id="rId39"/>
    <p:sldId id="280" r:id="rId40"/>
    <p:sldId id="289" r:id="rId41"/>
  </p:sldIdLst>
  <p:sldSz cx="12192000" cy="6858000"/>
  <p:notesSz cx="6858000" cy="9144000"/>
  <p:embeddedFontLst>
    <p:embeddedFont>
      <p:font typeface="Barlow" panose="00000500000000000000" pitchFamily="2" charset="0"/>
      <p:regular r:id="rId44"/>
      <p:bold r:id="rId45"/>
      <p:italic r:id="rId46"/>
      <p:boldItalic r:id="rId47"/>
    </p:embeddedFont>
    <p:embeddedFont>
      <p:font typeface="Barlow Condensed Light" panose="00000406000000000000" pitchFamily="2" charset="0"/>
      <p:regular r:id="rId48"/>
      <p:italic r:id="rId49"/>
    </p:embeddedFont>
    <p:embeddedFont>
      <p:font typeface="Barlow Condensed Medium" panose="00000606000000000000" pitchFamily="2" charset="0"/>
      <p:regular r:id="rId50"/>
      <p:italic r:id="rId51"/>
    </p:embeddedFont>
    <p:embeddedFont>
      <p:font typeface="Barlow ExtraBold" panose="00000900000000000000" pitchFamily="2" charset="0"/>
      <p:bold r:id="rId52"/>
      <p:boldItalic r:id="rId53"/>
    </p:embeddedFont>
    <p:embeddedFont>
      <p:font typeface="Barlow SemiBold" panose="00000700000000000000" pitchFamily="2" charset="0"/>
      <p:bold r:id="rId54"/>
      <p:boldItalic r:id="rId55"/>
    </p:embeddedFont>
    <p:embeddedFont>
      <p:font typeface="Barlow Thin" panose="00000300000000000000" pitchFamily="2" charset="0"/>
      <p:regular r:id="rId56"/>
      <p: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entury Schoolbook" panose="02040604050505020304" pitchFamily="18" charset="0"/>
      <p:regular r:id="rId62"/>
      <p:bold r:id="rId63"/>
      <p:italic r:id="rId64"/>
      <p:boldItalic r:id="rId65"/>
    </p:embeddedFont>
    <p:embeddedFont>
      <p:font typeface="Nunito" pitchFamily="2" charset="0"/>
      <p:regular r:id="rId66"/>
      <p:bold r:id="rId67"/>
      <p:italic r:id="rId68"/>
      <p:boldItalic r:id="rId69"/>
    </p:embeddedFont>
    <p:embeddedFont>
      <p:font typeface="Quicksand" panose="020B0604020202020204" charset="0"/>
      <p:regular r:id="rId70"/>
      <p:bold r:id="rId71"/>
    </p:embeddedFont>
    <p:embeddedFont>
      <p:font typeface="Times" panose="02020603050405020304" pitchFamily="18" charset="0"/>
      <p:regular r:id="rId72"/>
      <p:bold r:id="rId73"/>
      <p:italic r:id="rId74"/>
      <p:boldItalic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CA0"/>
    <a:srgbClr val="FFFFFF"/>
    <a:srgbClr val="EC2790"/>
    <a:srgbClr val="ED008C"/>
    <a:srgbClr val="FF99FF"/>
    <a:srgbClr val="000000"/>
    <a:srgbClr val="D9D9D9"/>
    <a:srgbClr val="AB115A"/>
    <a:srgbClr val="213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78" autoAdjust="0"/>
    <p:restoredTop sz="91286" autoAdjust="0"/>
  </p:normalViewPr>
  <p:slideViewPr>
    <p:cSldViewPr snapToGrid="0" showGuides="1">
      <p:cViewPr varScale="1">
        <p:scale>
          <a:sx n="68" d="100"/>
          <a:sy n="68" d="100"/>
        </p:scale>
        <p:origin x="77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32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font" Target="fonts/font31.fntdata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1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558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745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46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/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C887-997B-46BA-828D-B40D2A89B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F6B56-924E-43AE-95BD-12DAA8FE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EF6E8-8572-4ECC-89F8-66DDA4F7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408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C3DE7-27B3-4AA3-8E31-0E168589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D17AC-1177-469D-A3C6-53D6627FA8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2" y="1025525"/>
            <a:ext cx="11255375" cy="453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4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669C-F2B8-4451-9808-0998C535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75D51-927C-4F3B-A0FA-A5F0C52B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A09FB-E928-444B-BDB5-0F3FD8ABE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DA48D-0B2E-433F-9417-8693311D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927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B93C-F71C-45E2-8E66-101FBB81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8686E-4187-4BE9-A07A-B934427471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8C1EF-DB19-4501-9976-B47A60C43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FB593-2B27-428A-9F3B-4D2864140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EFD67-E227-4C92-9902-FF8B3299DE8B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F1988-0173-4F26-A512-20B900F0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A07F2-66E3-4655-9D73-A7520C65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06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/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C887-997B-46BA-828D-B40D2A89B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F6B56-924E-43AE-95BD-12DAA8FE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EF6E8-8572-4ECC-89F8-66DDA4F7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385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31CC8-F270-4CCF-9646-16137D14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431FC-7D31-494B-8B7D-1CD5D69D3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19D9A-E091-41A6-8D43-9A7E642D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24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8995-D356-4237-A63D-50228C40B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513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2902E-A7CC-43CF-A130-9BC89E1C1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215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6CBF5-16BB-4EC0-8C5C-680CAE91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102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0725-6798-4D5C-A9B4-201E96A8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E2795-8CEB-4274-AFF7-F0CB1F3E8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220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045BD-FC34-48EB-A66A-45E56167D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220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E8F9E-D77E-46B7-80EB-69BA6264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68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: Before/After (Side-by-s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0725-6798-4D5C-A9B4-201E96A8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E8F9E-D77E-46B7-80EB-69BA6264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8B2E2-7FC2-4315-ABC1-0F9F258E8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5467941"/>
            <a:ext cx="5181600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Your Text (e.g. Before)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EA98A3-2FB1-4144-994F-2F37615B6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200" y="1744705"/>
            <a:ext cx="5181600" cy="3632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Your Picture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79C1145-F70C-4BC9-9A8C-A778137A7D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202" y="5467939"/>
            <a:ext cx="5181600" cy="49053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Your Text 2 (e.g. After)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55563F3-96CF-4D64-880D-0C0B679504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72203" y="1744705"/>
            <a:ext cx="5181600" cy="3632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Your Picture</a:t>
            </a:r>
          </a:p>
        </p:txBody>
      </p:sp>
    </p:spTree>
    <p:extLst>
      <p:ext uri="{BB962C8B-B14F-4D97-AF65-F5344CB8AC3E}">
        <p14:creationId xmlns:p14="http://schemas.microsoft.com/office/powerpoint/2010/main" val="2464842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: Before/After/Healed (side-by-s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0725-6798-4D5C-A9B4-201E96A8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E8F9E-D77E-46B7-80EB-69BA6264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8B2E2-7FC2-4315-ABC1-0F9F258E8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01" y="5465890"/>
            <a:ext cx="3725709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Your Text (Before)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EA98A3-2FB1-4144-994F-2F37615B63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6502" y="1750746"/>
            <a:ext cx="3725708" cy="3632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F413BEE-44C6-4042-89B8-96223F5F8E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33145" y="5465890"/>
            <a:ext cx="3725709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After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E4033F5E-76E5-4124-8B7B-35180C29502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33146" y="1750746"/>
            <a:ext cx="3725708" cy="3632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D1D0A72-B0BF-457D-BEE8-5048F6EB2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9789" y="5465890"/>
            <a:ext cx="3725709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Healed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8AC09C5-2D19-45AC-B806-80A8A0F9B35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99790" y="1750746"/>
            <a:ext cx="3725708" cy="3632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8117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: Before/After (top-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0725-6798-4D5C-A9B4-201E96A8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E8F9E-D77E-46B7-80EB-69BA6264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8B2E2-7FC2-4315-ABC1-0F9F258E8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609793"/>
            <a:ext cx="2438400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Before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79C1145-F70C-4BC9-9A8C-A778137A7D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4657661"/>
            <a:ext cx="2438400" cy="49053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After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55563F3-96CF-4D64-880D-0C0B679504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62325" y="3955320"/>
            <a:ext cx="7991472" cy="189522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6871B04-FB9D-4F2B-B6BB-8DD8642CD0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62325" y="1907451"/>
            <a:ext cx="7991472" cy="189522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1881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31CC8-F270-4CCF-9646-16137D14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431FC-7D31-494B-8B7D-1CD5D69D3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19D9A-E091-41A6-8D43-9A7E642D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88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8A1A-3314-43B3-A9BE-EB7BB35DE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D716A-2BC2-4C0F-BA28-0D9D3E80C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30BA3-A246-4F45-9426-5F895EA85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344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380D2-2DAE-42F1-BC5F-0D2C2F6A5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4A1C3-FC72-4B90-A765-9CDDA6CB1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344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79DC52-1163-4FED-9C17-506A2E34A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632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2772-DC69-497C-A6AA-4B1C2FC35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DE991-7222-4B55-9540-CE036D5A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52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C3DE7-27B3-4AA3-8E31-0E168589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D17AC-1177-469D-A3C6-53D6627FA8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2" y="1025525"/>
            <a:ext cx="11255375" cy="453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8338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669C-F2B8-4451-9808-0998C535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75D51-927C-4F3B-A0FA-A5F0C52B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A09FB-E928-444B-BDB5-0F3FD8ABE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DA48D-0B2E-433F-9417-8693311D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658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B93C-F71C-45E2-8E66-101FBB81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8686E-4187-4BE9-A07A-B934427471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8C1EF-DB19-4501-9976-B47A60C43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FB593-2B27-428A-9F3B-4D2864140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EFD67-E227-4C92-9902-FF8B3299DE8B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F1988-0173-4F26-A512-20B900F0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A07F2-66E3-4655-9D73-A7520C65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2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/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C887-997B-46BA-828D-B40D2A89B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F6B56-924E-43AE-95BD-12DAA8FE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EF6E8-8572-4ECC-89F8-66DDA4F7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17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31CC8-F270-4CCF-9646-16137D14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431FC-7D31-494B-8B7D-1CD5D69D3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19D9A-E091-41A6-8D43-9A7E642D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610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8995-D356-4237-A63D-50228C40B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513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2902E-A7CC-43CF-A130-9BC89E1C1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215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6CBF5-16BB-4EC0-8C5C-680CAE91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80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0725-6798-4D5C-A9B4-201E96A8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E2795-8CEB-4274-AFF7-F0CB1F3E8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220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045BD-FC34-48EB-A66A-45E56167D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220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E8F9E-D77E-46B7-80EB-69BA6264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93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: Before/After (Side-by-s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0725-6798-4D5C-A9B4-201E96A8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E8F9E-D77E-46B7-80EB-69BA6264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8B2E2-7FC2-4315-ABC1-0F9F258E8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5467941"/>
            <a:ext cx="5181600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Your Text (e.g. Before)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EA98A3-2FB1-4144-994F-2F37615B6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200" y="1744705"/>
            <a:ext cx="5181600" cy="3632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Your Picture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79C1145-F70C-4BC9-9A8C-A778137A7D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202" y="5467939"/>
            <a:ext cx="5181600" cy="49053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Your Text 2 (e.g. After)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55563F3-96CF-4D64-880D-0C0B679504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72203" y="1744705"/>
            <a:ext cx="5181600" cy="3632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Your Picture</a:t>
            </a:r>
          </a:p>
        </p:txBody>
      </p:sp>
    </p:spTree>
    <p:extLst>
      <p:ext uri="{BB962C8B-B14F-4D97-AF65-F5344CB8AC3E}">
        <p14:creationId xmlns:p14="http://schemas.microsoft.com/office/powerpoint/2010/main" val="221973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8995-D356-4237-A63D-50228C40B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513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2902E-A7CC-43CF-A130-9BC89E1C1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215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6CBF5-16BB-4EC0-8C5C-680CAE91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39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: Before/After/Healed (side-by-s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0725-6798-4D5C-A9B4-201E96A8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E8F9E-D77E-46B7-80EB-69BA6264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8B2E2-7FC2-4315-ABC1-0F9F258E8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01" y="5465890"/>
            <a:ext cx="3725709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Your Text (Before)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EA98A3-2FB1-4144-994F-2F37615B63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6502" y="1750746"/>
            <a:ext cx="3725708" cy="3632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F413BEE-44C6-4042-89B8-96223F5F8E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33145" y="5465890"/>
            <a:ext cx="3725709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After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E4033F5E-76E5-4124-8B7B-35180C29502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33146" y="1750746"/>
            <a:ext cx="3725708" cy="3632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D1D0A72-B0BF-457D-BEE8-5048F6EB2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9789" y="5465890"/>
            <a:ext cx="3725709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Healed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8AC09C5-2D19-45AC-B806-80A8A0F9B35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99790" y="1750746"/>
            <a:ext cx="3725708" cy="3632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15094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: Before/After (top-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0725-6798-4D5C-A9B4-201E96A8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E8F9E-D77E-46B7-80EB-69BA6264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8B2E2-7FC2-4315-ABC1-0F9F258E8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609793"/>
            <a:ext cx="2438400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Before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79C1145-F70C-4BC9-9A8C-A778137A7D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4657661"/>
            <a:ext cx="2438400" cy="49053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After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55563F3-96CF-4D64-880D-0C0B679504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62325" y="3955320"/>
            <a:ext cx="7991472" cy="189522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6871B04-FB9D-4F2B-B6BB-8DD8642CD0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62325" y="1907451"/>
            <a:ext cx="7991472" cy="189522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41320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8A1A-3314-43B3-A9BE-EB7BB35DE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D716A-2BC2-4C0F-BA28-0D9D3E80C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30BA3-A246-4F45-9426-5F895EA85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344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380D2-2DAE-42F1-BC5F-0D2C2F6A5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4A1C3-FC72-4B90-A765-9CDDA6CB1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344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79DC52-1163-4FED-9C17-506A2E34A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72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2772-DC69-497C-A6AA-4B1C2FC35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DE991-7222-4B55-9540-CE036D5A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68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C3DE7-27B3-4AA3-8E31-0E168589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D17AC-1177-469D-A3C6-53D6627FA8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2" y="1025525"/>
            <a:ext cx="11255375" cy="453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351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669C-F2B8-4451-9808-0998C535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75D51-927C-4F3B-A0FA-A5F0C52B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A09FB-E928-444B-BDB5-0F3FD8ABE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DA48D-0B2E-433F-9417-8693311D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36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B93C-F71C-45E2-8E66-101FBB81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8686E-4187-4BE9-A07A-B934427471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8C1EF-DB19-4501-9976-B47A60C43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FB593-2B27-428A-9F3B-4D2864140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EFD67-E227-4C92-9902-FF8B3299DE8B}" type="datetimeFigureOut">
              <a:rPr lang="en-US" smtClean="0"/>
              <a:t>9/6/2022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F1988-0173-4F26-A512-20B900F0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A07F2-66E3-4655-9D73-A7520C65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25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Cranberr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6BB2C-8F18-4767-8545-8DEBD0253F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75C23-6A4B-4905-9A2D-48046CF2CC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8230" y="2496337"/>
            <a:ext cx="6298251" cy="26055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20037F-44B9-4AF3-B1F8-59F3F029AC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8108" y="5339878"/>
            <a:ext cx="6383338" cy="614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  <a:lvl2pPr marL="457200" indent="0">
              <a:buNone/>
              <a:defRPr>
                <a:latin typeface="Century Schoolbook" panose="02040604050505020304" pitchFamily="18" charset="0"/>
              </a:defRPr>
            </a:lvl2pPr>
            <a:lvl3pPr marL="914400" indent="0">
              <a:buNone/>
              <a:defRPr>
                <a:latin typeface="Century Schoolbook" panose="02040604050505020304" pitchFamily="18" charset="0"/>
              </a:defRPr>
            </a:lvl3pPr>
            <a:lvl4pPr marL="1371600" indent="0">
              <a:buNone/>
              <a:defRPr>
                <a:latin typeface="Century Schoolbook" panose="02040604050505020304" pitchFamily="18" charset="0"/>
              </a:defRPr>
            </a:lvl4pPr>
            <a:lvl5pPr marL="1828800" indent="0">
              <a:buNone/>
              <a:defRPr>
                <a:latin typeface="Century Schoolbook" panose="02040604050505020304" pitchFamily="18" charset="0"/>
              </a:defRPr>
            </a:lvl5pPr>
          </a:lstStyle>
          <a:p>
            <a:pPr lvl="0"/>
            <a:r>
              <a:rPr lang="en-US" dirty="0"/>
              <a:t>Presenter Name </a:t>
            </a:r>
          </a:p>
        </p:txBody>
      </p:sp>
    </p:spTree>
    <p:extLst>
      <p:ext uri="{BB962C8B-B14F-4D97-AF65-F5344CB8AC3E}">
        <p14:creationId xmlns:p14="http://schemas.microsoft.com/office/powerpoint/2010/main" val="2381402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th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0E8282-F7BC-4A69-B0AE-E8EFAAE01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75C23-6A4B-4905-9A2D-48046CF2CC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0120" y="322031"/>
            <a:ext cx="4888511" cy="6143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</a:lstStyle>
          <a:p>
            <a:r>
              <a:rPr lang="en-US" dirty="0"/>
              <a:t>About the Presenter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7FB9AF0-ED4C-465F-95A7-13B8A34321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12236" y="1124794"/>
            <a:ext cx="3787368" cy="5564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076D838-64B6-40A3-A562-53D57DE594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6780" y="3416882"/>
            <a:ext cx="2609758" cy="247591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00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y Page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A2A44A-0456-4859-9668-AE938A786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20037F-44B9-4AF3-B1F8-59F3F029AC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657" y="881508"/>
            <a:ext cx="12002686" cy="6143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  <a:lvl2pPr marL="457200" indent="0">
              <a:buNone/>
              <a:defRPr>
                <a:latin typeface="Century Schoolbook" panose="02040604050505020304" pitchFamily="18" charset="0"/>
              </a:defRPr>
            </a:lvl2pPr>
            <a:lvl3pPr marL="914400" indent="0">
              <a:buNone/>
              <a:defRPr>
                <a:latin typeface="Century Schoolbook" panose="02040604050505020304" pitchFamily="18" charset="0"/>
              </a:defRPr>
            </a:lvl3pPr>
            <a:lvl4pPr marL="1371600" indent="0">
              <a:buNone/>
              <a:defRPr>
                <a:latin typeface="Century Schoolbook" panose="02040604050505020304" pitchFamily="18" charset="0"/>
              </a:defRPr>
            </a:lvl4pPr>
            <a:lvl5pPr marL="1828800" indent="0">
              <a:buNone/>
              <a:defRPr>
                <a:latin typeface="Century Schoolbook" panose="02040604050505020304" pitchFamily="18" charset="0"/>
              </a:defRPr>
            </a:lvl5pPr>
          </a:lstStyle>
          <a:p>
            <a:pPr lvl="0"/>
            <a:r>
              <a:rPr lang="en-US" dirty="0"/>
              <a:t>Presenter Name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965FF6-F147-4535-8AD9-149E3F7D69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657" y="1614620"/>
            <a:ext cx="3903663" cy="41475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5B8CA9-9A63-4E8F-8987-CF6C1A14D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9013" y="1621631"/>
            <a:ext cx="7958330" cy="43548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Century Schoolbook" panose="02040604050505020304" pitchFamily="18" charset="0"/>
              </a:defRPr>
            </a:lvl5pPr>
          </a:lstStyle>
          <a:p>
            <a:pPr lvl="0"/>
            <a:r>
              <a:rPr lang="en-US" dirty="0"/>
              <a:t>Biography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010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0725-6798-4D5C-A9B4-201E96A8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E2795-8CEB-4274-AFF7-F0CB1F3E8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22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045BD-FC34-48EB-A66A-45E56167D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22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E8F9E-D77E-46B7-80EB-69BA6264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59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y Page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48B323-5D26-456F-98F0-1EC4738FDA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EB87DC5-7315-45E2-AEA7-296996EEDD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657" y="881508"/>
            <a:ext cx="12002686" cy="6143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457200" indent="0">
              <a:buNone/>
              <a:defRPr>
                <a:latin typeface="Century Schoolbook" panose="02040604050505020304" pitchFamily="18" charset="0"/>
              </a:defRPr>
            </a:lvl2pPr>
            <a:lvl3pPr marL="914400" indent="0">
              <a:buNone/>
              <a:defRPr>
                <a:latin typeface="Century Schoolbook" panose="02040604050505020304" pitchFamily="18" charset="0"/>
              </a:defRPr>
            </a:lvl3pPr>
            <a:lvl4pPr marL="1371600" indent="0">
              <a:buNone/>
              <a:defRPr>
                <a:latin typeface="Century Schoolbook" panose="02040604050505020304" pitchFamily="18" charset="0"/>
              </a:defRPr>
            </a:lvl4pPr>
            <a:lvl5pPr marL="1828800" indent="0">
              <a:buNone/>
              <a:defRPr>
                <a:latin typeface="Century Schoolbook" panose="02040604050505020304" pitchFamily="18" charset="0"/>
              </a:defRPr>
            </a:lvl5pPr>
          </a:lstStyle>
          <a:p>
            <a:pPr lvl="0"/>
            <a:r>
              <a:rPr lang="en-US" dirty="0"/>
              <a:t>Presenter Name 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76BA0A0-A488-4ADA-8998-A93FB30F74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657" y="1614620"/>
            <a:ext cx="3903663" cy="35480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7C352ED-8E0A-4F98-9B3B-D980B7332D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9013" y="1621631"/>
            <a:ext cx="7958330" cy="40427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</a:lstStyle>
          <a:p>
            <a:pPr lvl="0"/>
            <a:r>
              <a:rPr lang="en-US" dirty="0"/>
              <a:t>Biography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5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: Before/After (Side-by-s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0725-6798-4D5C-A9B4-201E96A8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E8F9E-D77E-46B7-80EB-69BA6264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8B2E2-7FC2-4315-ABC1-0F9F258E8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5467941"/>
            <a:ext cx="5181600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Your Text (e.g. Before)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EA98A3-2FB1-4144-994F-2F37615B6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200" y="1744705"/>
            <a:ext cx="5181600" cy="3632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Your Picture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79C1145-F70C-4BC9-9A8C-A778137A7D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202" y="5467939"/>
            <a:ext cx="5181600" cy="49053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Your Text 2 (e.g. After)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55563F3-96CF-4D64-880D-0C0B679504F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72203" y="1744705"/>
            <a:ext cx="5181600" cy="3632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Your Picture</a:t>
            </a:r>
          </a:p>
        </p:txBody>
      </p:sp>
    </p:spTree>
    <p:extLst>
      <p:ext uri="{BB962C8B-B14F-4D97-AF65-F5344CB8AC3E}">
        <p14:creationId xmlns:p14="http://schemas.microsoft.com/office/powerpoint/2010/main" val="144821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: Before/After/Healed (side-by-s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0725-6798-4D5C-A9B4-201E96A8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E8F9E-D77E-46B7-80EB-69BA6264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8B2E2-7FC2-4315-ABC1-0F9F258E8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01" y="5465890"/>
            <a:ext cx="3725709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Your Text (Before)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EA98A3-2FB1-4144-994F-2F37615B63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6502" y="1750746"/>
            <a:ext cx="3725708" cy="3632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F413BEE-44C6-4042-89B8-96223F5F8E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33145" y="5465890"/>
            <a:ext cx="3725709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After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E4033F5E-76E5-4124-8B7B-35180C29502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33146" y="1750746"/>
            <a:ext cx="3725708" cy="3632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D1D0A72-B0BF-457D-BEE8-5048F6EB2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9789" y="5465890"/>
            <a:ext cx="3725709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Healed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8AC09C5-2D19-45AC-B806-80A8A0F9B35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99790" y="1750746"/>
            <a:ext cx="3725708" cy="3632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017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: Before/After (top-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0725-6798-4D5C-A9B4-201E96A8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E8F9E-D77E-46B7-80EB-69BA6264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A8B2E2-7FC2-4315-ABC1-0F9F258E8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609793"/>
            <a:ext cx="2438400" cy="4905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Before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79C1145-F70C-4BC9-9A8C-A778137A7D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4657661"/>
            <a:ext cx="2438400" cy="49053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After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55563F3-96CF-4D64-880D-0C0B679504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62325" y="3955320"/>
            <a:ext cx="7991472" cy="189522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6871B04-FB9D-4F2B-B6BB-8DD8642CD0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62325" y="1907451"/>
            <a:ext cx="7991472" cy="189522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0988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8A1A-3314-43B3-A9BE-EB7BB35DE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D716A-2BC2-4C0F-BA28-0D9D3E80C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30BA3-A246-4F45-9426-5F895EA85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34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380D2-2DAE-42F1-BC5F-0D2C2F6A5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4A1C3-FC72-4B90-A765-9CDDA6CB1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34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79DC52-1163-4FED-9C17-506A2E34A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26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2772-DC69-497C-A6AA-4B1C2FC35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DE991-7222-4B55-9540-CE036D5A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4D8E8-5C32-488E-A628-273E5787EE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24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871D2A-D8F0-49FC-A84D-281CD753340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EF6078-880D-426F-AA27-B8DA48672D8E}"/>
              </a:ext>
            </a:extLst>
          </p:cNvPr>
          <p:cNvSpPr/>
          <p:nvPr userDrawn="1"/>
        </p:nvSpPr>
        <p:spPr>
          <a:xfrm>
            <a:off x="0" y="-1714"/>
            <a:ext cx="12192000" cy="6858000"/>
          </a:xfrm>
          <a:prstGeom prst="rect">
            <a:avLst/>
          </a:prstGeom>
          <a:solidFill>
            <a:srgbClr val="AB115A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2BBE4-B74E-419E-9F81-C0EB21368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34A81-DD8A-4669-9720-481BEDC22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23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56D35-DD03-4C05-ACDB-C4C4579DD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Times" panose="02000503000000000000" pitchFamily="2" charset="0"/>
              </a:defRPr>
            </a:lvl1pPr>
          </a:lstStyle>
          <a:p>
            <a:fld id="{B1C4D8E8-5C32-488E-A628-273E5787EE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1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Schoolbook" panose="020406040505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0C9928-5C7E-4BA1-B826-697FA94D82F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2BBE4-B74E-419E-9F81-C0EB21368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34A81-DD8A-4669-9720-481BEDC22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23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56D35-DD03-4C05-ACDB-C4C4579DD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5628" y="6324643"/>
            <a:ext cx="1146372" cy="3286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Times" panose="02000503000000000000" pitchFamily="2" charset="0"/>
              </a:defRPr>
            </a:lvl1pPr>
          </a:lstStyle>
          <a:p>
            <a:fld id="{B1C4D8E8-5C32-488E-A628-273E5787EE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1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Schoolbook" panose="020406040505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Schoolbook" panose="020406040505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F25C3C-9FF1-4362-8D70-6D1902ACE23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2BBE4-B74E-419E-9F81-C0EB21368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34A81-DD8A-4669-9720-481BEDC22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23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95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entury Schoolbook" panose="020406040505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entury Schoolbook" panose="020406040505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entury Schoolbook" panose="020406040505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entury Schoolbook" panose="020406040505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Schoolbook" panose="020406040505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Schoolbook" panose="020406040505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237075-F262-4291-82F2-4C9E93EA50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B115A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43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0" r:id="rId2"/>
    <p:sldLayoutId id="2147483685" r:id="rId3"/>
    <p:sldLayoutId id="21474836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chemsafetypro.com/Topics/EU/REACH_Restricted_Substances_List_RRS_Finder.html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chemsafetypro.com/Topics/EU/REACH_SVHC_Finder.html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cha.europa.eu/information-on-chemicals/cl-inventory-database" TargetMode="Externa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Relationship Id="rId9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do.org/" TargetMode="External"/><Relationship Id="rId2" Type="http://schemas.openxmlformats.org/officeDocument/2006/relationships/hyperlink" Target="https://www.spcp.org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hyperlink" Target="https://estpresearch.org/" TargetMode="External"/><Relationship Id="rId4" Type="http://schemas.openxmlformats.org/officeDocument/2006/relationships/hyperlink" Target="https://ectp2019.org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70921-972D-4FC7-AE0D-37F2F9B83D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B9250-56FA-45FC-847D-9D149F3CE0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C47BD-C599-4A4F-9AEE-E1E9C014D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" y="0"/>
            <a:ext cx="1218726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911BD7-B0AA-43C2-AD15-3397DE6660AC}"/>
              </a:ext>
            </a:extLst>
          </p:cNvPr>
          <p:cNvSpPr txBox="1"/>
          <p:nvPr/>
        </p:nvSpPr>
        <p:spPr>
          <a:xfrm>
            <a:off x="3443032" y="2828835"/>
            <a:ext cx="53059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EECA0"/>
                </a:solidFill>
                <a:latin typeface="Quicksand" pitchFamily="2" charset="0"/>
              </a:rPr>
              <a:t>KNOW YOUR PIGMENT</a:t>
            </a:r>
            <a:br>
              <a:rPr lang="en-US" sz="3600" b="1" dirty="0">
                <a:solidFill>
                  <a:srgbClr val="FEECA0"/>
                </a:solidFill>
                <a:latin typeface="Quicksand" pitchFamily="2" charset="0"/>
              </a:rPr>
            </a:br>
            <a:r>
              <a:rPr lang="en-US" sz="3600" b="1" dirty="0">
                <a:solidFill>
                  <a:srgbClr val="FEECA0"/>
                </a:solidFill>
                <a:latin typeface="Quicksand" pitchFamily="2" charset="0"/>
              </a:rPr>
              <a:t>WHAT IS SAFE?</a:t>
            </a:r>
            <a:endParaRPr lang="ru-RU" sz="3600" b="1" dirty="0">
              <a:solidFill>
                <a:srgbClr val="FEECA0"/>
              </a:solidFill>
            </a:endParaRPr>
          </a:p>
        </p:txBody>
      </p:sp>
      <p:sp>
        <p:nvSpPr>
          <p:cNvPr id="6" name="Google Shape;85;p14">
            <a:extLst>
              <a:ext uri="{FF2B5EF4-FFF2-40B4-BE49-F238E27FC236}">
                <a16:creationId xmlns:a16="http://schemas.microsoft.com/office/drawing/2014/main" id="{8C3E49F9-B83E-3835-961D-67CD498D80CE}"/>
              </a:ext>
            </a:extLst>
          </p:cNvPr>
          <p:cNvSpPr txBox="1">
            <a:spLocks/>
          </p:cNvSpPr>
          <p:nvPr/>
        </p:nvSpPr>
        <p:spPr>
          <a:xfrm>
            <a:off x="-1" y="4201830"/>
            <a:ext cx="12191925" cy="45617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b="0" dirty="0">
                <a:solidFill>
                  <a:srgbClr val="FEECA0"/>
                </a:solidFill>
                <a:latin typeface="Barlow" panose="00000500000000000000" pitchFamily="2" charset="0"/>
              </a:rPr>
              <a:t>MYTIA STORY -  </a:t>
            </a:r>
            <a:r>
              <a:rPr lang="en-US" sz="2400" b="0" i="1" dirty="0">
                <a:solidFill>
                  <a:srgbClr val="FEECA0"/>
                </a:solidFill>
                <a:latin typeface="Barlow" panose="00000500000000000000" pitchFamily="2" charset="0"/>
              </a:rPr>
              <a:t>Vice President &amp; Senior Chemist</a:t>
            </a:r>
            <a:r>
              <a:rPr lang="en-US" sz="2400" b="0" dirty="0">
                <a:solidFill>
                  <a:srgbClr val="FEECA0"/>
                </a:solidFill>
                <a:latin typeface="Barlow" panose="00000500000000000000" pitchFamily="2" charset="0"/>
              </a:rPr>
              <a:t> of Li Pigments </a:t>
            </a:r>
          </a:p>
        </p:txBody>
      </p:sp>
    </p:spTree>
    <p:extLst>
      <p:ext uri="{BB962C8B-B14F-4D97-AF65-F5344CB8AC3E}">
        <p14:creationId xmlns:p14="http://schemas.microsoft.com/office/powerpoint/2010/main" val="1021841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COLORANT SOURCE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46DF7-8A5E-6282-9935-0066AB9BCB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  <p:sp>
        <p:nvSpPr>
          <p:cNvPr id="25" name="Google Shape;217;p24">
            <a:extLst>
              <a:ext uri="{FF2B5EF4-FFF2-40B4-BE49-F238E27FC236}">
                <a16:creationId xmlns:a16="http://schemas.microsoft.com/office/drawing/2014/main" id="{6D042589-5A59-81E0-7AF9-4E0B2F75495C}"/>
              </a:ext>
            </a:extLst>
          </p:cNvPr>
          <p:cNvSpPr txBox="1">
            <a:spLocks noGrp="1"/>
          </p:cNvSpPr>
          <p:nvPr/>
        </p:nvSpPr>
        <p:spPr>
          <a:xfrm>
            <a:off x="478888" y="3201843"/>
            <a:ext cx="5160300" cy="15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/>
              <a:t>PRODUCED BY NATURE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i="1" dirty="0"/>
              <a:t>WITHOUT HUMAN INTERVENTION</a:t>
            </a:r>
            <a:endParaRPr sz="2500" i="1" dirty="0"/>
          </a:p>
        </p:txBody>
      </p:sp>
      <p:sp>
        <p:nvSpPr>
          <p:cNvPr id="26" name="Google Shape;218;p24">
            <a:extLst>
              <a:ext uri="{FF2B5EF4-FFF2-40B4-BE49-F238E27FC236}">
                <a16:creationId xmlns:a16="http://schemas.microsoft.com/office/drawing/2014/main" id="{6D074F61-6A8F-1782-D436-EF3690B97FF8}"/>
              </a:ext>
            </a:extLst>
          </p:cNvPr>
          <p:cNvSpPr txBox="1">
            <a:spLocks noGrp="1"/>
          </p:cNvSpPr>
          <p:nvPr/>
        </p:nvSpPr>
        <p:spPr>
          <a:xfrm>
            <a:off x="6159513" y="3201843"/>
            <a:ext cx="5553600" cy="15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/>
              <a:t>PRODUCED BY HUMANS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i="1" dirty="0"/>
              <a:t>MAY UTILIZE CHEMICAL STRUCTURES NOT FOUND IN NATURE</a:t>
            </a:r>
            <a:endParaRPr sz="2500" i="1" dirty="0"/>
          </a:p>
        </p:txBody>
      </p:sp>
      <p:sp>
        <p:nvSpPr>
          <p:cNvPr id="27" name="Google Shape;219;p24">
            <a:extLst>
              <a:ext uri="{FF2B5EF4-FFF2-40B4-BE49-F238E27FC236}">
                <a16:creationId xmlns:a16="http://schemas.microsoft.com/office/drawing/2014/main" id="{F0B85BE5-5835-7E23-02D1-072FD70D20E9}"/>
              </a:ext>
            </a:extLst>
          </p:cNvPr>
          <p:cNvSpPr txBox="1">
            <a:spLocks noGrp="1"/>
          </p:cNvSpPr>
          <p:nvPr/>
        </p:nvSpPr>
        <p:spPr>
          <a:xfrm>
            <a:off x="1397526" y="2376931"/>
            <a:ext cx="36879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>
                <a:solidFill>
                  <a:srgbClr val="000000"/>
                </a:solidFill>
              </a:rPr>
              <a:t>NATURAL</a:t>
            </a:r>
            <a:endParaRPr sz="4800" b="1">
              <a:solidFill>
                <a:srgbClr val="000000"/>
              </a:solidFill>
            </a:endParaRPr>
          </a:p>
        </p:txBody>
      </p:sp>
      <p:pic>
        <p:nvPicPr>
          <p:cNvPr id="28" name="Google Shape;220;p24">
            <a:extLst>
              <a:ext uri="{FF2B5EF4-FFF2-40B4-BE49-F238E27FC236}">
                <a16:creationId xmlns:a16="http://schemas.microsoft.com/office/drawing/2014/main" id="{32FE0C9C-8596-582D-2F4E-D4BD2E92A3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894" y="2376931"/>
            <a:ext cx="6096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21;p24">
            <a:extLst>
              <a:ext uri="{FF2B5EF4-FFF2-40B4-BE49-F238E27FC236}">
                <a16:creationId xmlns:a16="http://schemas.microsoft.com/office/drawing/2014/main" id="{08B2F535-BA60-1CCA-FD36-CE823CF3E90E}"/>
              </a:ext>
            </a:extLst>
          </p:cNvPr>
          <p:cNvSpPr txBox="1">
            <a:spLocks noGrp="1"/>
          </p:cNvSpPr>
          <p:nvPr/>
        </p:nvSpPr>
        <p:spPr>
          <a:xfrm>
            <a:off x="7078151" y="2376931"/>
            <a:ext cx="36879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/>
              <a:t>SYNTHETIC</a:t>
            </a:r>
            <a:endParaRPr sz="4800" b="1">
              <a:solidFill>
                <a:srgbClr val="000000"/>
              </a:solidFill>
            </a:endParaRPr>
          </a:p>
        </p:txBody>
      </p:sp>
      <p:pic>
        <p:nvPicPr>
          <p:cNvPr id="30" name="Google Shape;222;p24">
            <a:extLst>
              <a:ext uri="{FF2B5EF4-FFF2-40B4-BE49-F238E27FC236}">
                <a16:creationId xmlns:a16="http://schemas.microsoft.com/office/drawing/2014/main" id="{25445510-CC37-B39F-A40E-D2488C5866C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9413" y="2318519"/>
            <a:ext cx="569812" cy="663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56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26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SOURCE REMINDER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46DF7-8A5E-6282-9935-0066AB9BCB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  <p:sp>
        <p:nvSpPr>
          <p:cNvPr id="2" name="Google Shape;229;p25">
            <a:extLst>
              <a:ext uri="{FF2B5EF4-FFF2-40B4-BE49-F238E27FC236}">
                <a16:creationId xmlns:a16="http://schemas.microsoft.com/office/drawing/2014/main" id="{9E4FE6B7-6F5A-133D-3A99-C49426766AAB}"/>
              </a:ext>
            </a:extLst>
          </p:cNvPr>
          <p:cNvSpPr txBox="1">
            <a:spLocks noGrp="1"/>
          </p:cNvSpPr>
          <p:nvPr/>
        </p:nvSpPr>
        <p:spPr>
          <a:xfrm>
            <a:off x="1630050" y="2858910"/>
            <a:ext cx="89319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rgbClr val="000000"/>
                </a:solidFill>
              </a:rPr>
              <a:t>SYNTHETIC </a:t>
            </a:r>
            <a:r>
              <a:rPr lang="es-ES" sz="3600" dirty="0" err="1">
                <a:solidFill>
                  <a:srgbClr val="000000"/>
                </a:solidFill>
              </a:rPr>
              <a:t>compounds</a:t>
            </a:r>
            <a:r>
              <a:rPr lang="es-ES" sz="3600" dirty="0">
                <a:solidFill>
                  <a:srgbClr val="000000"/>
                </a:solidFill>
              </a:rPr>
              <a:t> CAN derive </a:t>
            </a:r>
            <a:r>
              <a:rPr lang="es-ES" sz="3600" dirty="0" err="1">
                <a:solidFill>
                  <a:srgbClr val="000000"/>
                </a:solidFill>
              </a:rPr>
              <a:t>from</a:t>
            </a:r>
            <a:r>
              <a:rPr lang="es-ES" sz="3600" dirty="0">
                <a:solidFill>
                  <a:srgbClr val="000000"/>
                </a:solidFill>
              </a:rPr>
              <a:t> </a:t>
            </a:r>
            <a:endParaRPr sz="36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>
                <a:solidFill>
                  <a:srgbClr val="000000"/>
                </a:solidFill>
              </a:rPr>
              <a:t>a </a:t>
            </a:r>
            <a:r>
              <a:rPr lang="es-ES" sz="3600" b="1" dirty="0">
                <a:solidFill>
                  <a:srgbClr val="000000"/>
                </a:solidFill>
              </a:rPr>
              <a:t>NATURAL</a:t>
            </a:r>
            <a:r>
              <a:rPr lang="es-ES" sz="3600" dirty="0">
                <a:solidFill>
                  <a:srgbClr val="000000"/>
                </a:solidFill>
              </a:rPr>
              <a:t> </a:t>
            </a:r>
            <a:r>
              <a:rPr lang="es-ES" sz="3600" dirty="0" err="1">
                <a:solidFill>
                  <a:srgbClr val="000000"/>
                </a:solidFill>
              </a:rPr>
              <a:t>occurring</a:t>
            </a:r>
            <a:r>
              <a:rPr lang="es-ES" sz="3600" dirty="0">
                <a:solidFill>
                  <a:srgbClr val="000000"/>
                </a:solidFill>
              </a:rPr>
              <a:t> </a:t>
            </a:r>
            <a:r>
              <a:rPr lang="es-ES" sz="3600" dirty="0" err="1">
                <a:solidFill>
                  <a:srgbClr val="000000"/>
                </a:solidFill>
              </a:rPr>
              <a:t>chemical</a:t>
            </a:r>
            <a:r>
              <a:rPr lang="es-ES" sz="3600" dirty="0">
                <a:solidFill>
                  <a:srgbClr val="000000"/>
                </a:solidFill>
              </a:rPr>
              <a:t> </a:t>
            </a:r>
            <a:r>
              <a:rPr lang="es-ES" sz="3600" dirty="0" err="1">
                <a:solidFill>
                  <a:srgbClr val="000000"/>
                </a:solidFill>
              </a:rPr>
              <a:t>structure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4" name="Google Shape;85;p14">
            <a:extLst>
              <a:ext uri="{FF2B5EF4-FFF2-40B4-BE49-F238E27FC236}">
                <a16:creationId xmlns:a16="http://schemas.microsoft.com/office/drawing/2014/main" id="{1BF1B4C3-7A5C-1241-6F7A-CD4DD06DA1AB}"/>
              </a:ext>
            </a:extLst>
          </p:cNvPr>
          <p:cNvSpPr txBox="1">
            <a:spLocks/>
          </p:cNvSpPr>
          <p:nvPr/>
        </p:nvSpPr>
        <p:spPr>
          <a:xfrm>
            <a:off x="513732" y="4995935"/>
            <a:ext cx="11295529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Synthetic or Natural, the material source has no relation to it being ethically sourced.</a:t>
            </a:r>
            <a:endParaRPr lang="en-US" sz="240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VEGAN &amp; CRUELTY FREE</a:t>
            </a:r>
          </a:p>
        </p:txBody>
      </p:sp>
      <p:sp>
        <p:nvSpPr>
          <p:cNvPr id="17" name="Google Shape;85;p14">
            <a:extLst>
              <a:ext uri="{FF2B5EF4-FFF2-40B4-BE49-F238E27FC236}">
                <a16:creationId xmlns:a16="http://schemas.microsoft.com/office/drawing/2014/main" id="{1174CEB8-62E2-81C8-772E-A99D9B79FD2A}"/>
              </a:ext>
            </a:extLst>
          </p:cNvPr>
          <p:cNvSpPr txBox="1">
            <a:spLocks/>
          </p:cNvSpPr>
          <p:nvPr/>
        </p:nvSpPr>
        <p:spPr>
          <a:xfrm>
            <a:off x="1559831" y="3060105"/>
            <a:ext cx="5214984" cy="20269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Pigments can be PETA Certified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No animal by-product ingredients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Never tested on animals</a:t>
            </a:r>
          </a:p>
          <a:p>
            <a:pPr algn="l">
              <a:spcBef>
                <a:spcPts val="0"/>
              </a:spcBef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3" name="Google Shape;85;p14">
            <a:extLst>
              <a:ext uri="{FF2B5EF4-FFF2-40B4-BE49-F238E27FC236}">
                <a16:creationId xmlns:a16="http://schemas.microsoft.com/office/drawing/2014/main" id="{43FDCAE8-AA3D-AF6C-0AD7-BC1CEDBC8D9C}"/>
              </a:ext>
            </a:extLst>
          </p:cNvPr>
          <p:cNvSpPr txBox="1">
            <a:spLocks/>
          </p:cNvSpPr>
          <p:nvPr/>
        </p:nvSpPr>
        <p:spPr>
          <a:xfrm>
            <a:off x="1021079" y="1836471"/>
            <a:ext cx="10727897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The perfect, cruelty-free way to enhance any feature.</a:t>
            </a:r>
          </a:p>
        </p:txBody>
      </p:sp>
      <p:sp>
        <p:nvSpPr>
          <p:cNvPr id="6" name="Google Shape;85;p14">
            <a:extLst>
              <a:ext uri="{FF2B5EF4-FFF2-40B4-BE49-F238E27FC236}">
                <a16:creationId xmlns:a16="http://schemas.microsoft.com/office/drawing/2014/main" id="{7EFE5140-EEA6-A630-64F8-9053E37BF8FA}"/>
              </a:ext>
            </a:extLst>
          </p:cNvPr>
          <p:cNvSpPr txBox="1">
            <a:spLocks/>
          </p:cNvSpPr>
          <p:nvPr/>
        </p:nvSpPr>
        <p:spPr>
          <a:xfrm>
            <a:off x="1065255" y="4995935"/>
            <a:ext cx="10192484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‘Enhancements should do no harm’ whether applied topically or implanted.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3B36CF0-48CD-0298-4896-A036D7D2B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27" y="2724218"/>
            <a:ext cx="3903337" cy="2271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1DA3F1-7444-A1B6-FDA9-28A4671471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9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Google Shape;82;p14">
            <a:extLst>
              <a:ext uri="{FF2B5EF4-FFF2-40B4-BE49-F238E27FC236}">
                <a16:creationId xmlns:a16="http://schemas.microsoft.com/office/drawing/2014/main" id="{981CB14B-E5F4-5986-7E33-05783F8218FB}"/>
              </a:ext>
            </a:extLst>
          </p:cNvPr>
          <p:cNvSpPr txBox="1">
            <a:spLocks/>
          </p:cNvSpPr>
          <p:nvPr/>
        </p:nvSpPr>
        <p:spPr>
          <a:xfrm>
            <a:off x="372140" y="2426687"/>
            <a:ext cx="11447720" cy="1002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Q: </a:t>
            </a:r>
            <a:r>
              <a:rPr lang="es-ES" sz="5400" b="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TATTOO &amp; PMU PIGMENTS ARE DIFFERENT?! </a:t>
            </a:r>
            <a:endParaRPr lang="es-ES" sz="5400" b="0" dirty="0">
              <a:solidFill>
                <a:srgbClr val="000000"/>
              </a:solidFill>
            </a:endParaRPr>
          </a:p>
        </p:txBody>
      </p:sp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3A5BB0EF-DB20-2CFC-0B88-DB041E7EBF64}"/>
              </a:ext>
            </a:extLst>
          </p:cNvPr>
          <p:cNvSpPr txBox="1">
            <a:spLocks/>
          </p:cNvSpPr>
          <p:nvPr/>
        </p:nvSpPr>
        <p:spPr>
          <a:xfrm>
            <a:off x="658509" y="3824759"/>
            <a:ext cx="10484412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Although the application of body tattoos and PMU may be similar, the formulations may differ to accommodate procedure area.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EB07F-5361-22EC-7306-548F688FBD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COLORANT USE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46DF7-8A5E-6282-9935-0066AB9BCB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  <p:sp>
        <p:nvSpPr>
          <p:cNvPr id="4" name="Google Shape;325;p32">
            <a:extLst>
              <a:ext uri="{FF2B5EF4-FFF2-40B4-BE49-F238E27FC236}">
                <a16:creationId xmlns:a16="http://schemas.microsoft.com/office/drawing/2014/main" id="{3D03976C-3AA1-FF46-E855-7FA88F28ED36}"/>
              </a:ext>
            </a:extLst>
          </p:cNvPr>
          <p:cNvSpPr txBox="1">
            <a:spLocks noGrp="1"/>
          </p:cNvSpPr>
          <p:nvPr/>
        </p:nvSpPr>
        <p:spPr>
          <a:xfrm>
            <a:off x="1798500" y="3335971"/>
            <a:ext cx="85950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/>
              <a:t>PROCEDURE AREA</a:t>
            </a:r>
            <a:endParaRPr sz="4400" b="1" dirty="0">
              <a:solidFill>
                <a:srgbClr val="000000"/>
              </a:solidFill>
            </a:endParaRPr>
          </a:p>
        </p:txBody>
      </p:sp>
      <p:sp>
        <p:nvSpPr>
          <p:cNvPr id="6" name="Google Shape;326;p32">
            <a:extLst>
              <a:ext uri="{FF2B5EF4-FFF2-40B4-BE49-F238E27FC236}">
                <a16:creationId xmlns:a16="http://schemas.microsoft.com/office/drawing/2014/main" id="{58E1497C-B73C-D28C-35A7-D43178EB9176}"/>
              </a:ext>
            </a:extLst>
          </p:cNvPr>
          <p:cNvSpPr txBox="1">
            <a:spLocks noGrp="1"/>
          </p:cNvSpPr>
          <p:nvPr/>
        </p:nvSpPr>
        <p:spPr>
          <a:xfrm>
            <a:off x="1462500" y="4094421"/>
            <a:ext cx="92670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/>
              <a:t>TECHNIQUES &amp; TOOLS</a:t>
            </a:r>
            <a:endParaRPr sz="4400" b="1" dirty="0">
              <a:solidFill>
                <a:srgbClr val="000000"/>
              </a:solidFill>
            </a:endParaRPr>
          </a:p>
        </p:txBody>
      </p:sp>
      <p:sp>
        <p:nvSpPr>
          <p:cNvPr id="9" name="Google Shape;325;p32">
            <a:extLst>
              <a:ext uri="{FF2B5EF4-FFF2-40B4-BE49-F238E27FC236}">
                <a16:creationId xmlns:a16="http://schemas.microsoft.com/office/drawing/2014/main" id="{5F77854D-BFE9-37C3-271E-2F3A062D38D4}"/>
              </a:ext>
            </a:extLst>
          </p:cNvPr>
          <p:cNvSpPr txBox="1">
            <a:spLocks noGrp="1"/>
          </p:cNvSpPr>
          <p:nvPr/>
        </p:nvSpPr>
        <p:spPr>
          <a:xfrm>
            <a:off x="1798500" y="2577521"/>
            <a:ext cx="85950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dirty="0"/>
              <a:t>TATTOO / PMU</a:t>
            </a:r>
            <a:endParaRPr sz="4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PMU PROCEDURE AREAS</a:t>
            </a:r>
          </a:p>
        </p:txBody>
      </p:sp>
      <p:sp>
        <p:nvSpPr>
          <p:cNvPr id="17" name="Google Shape;85;p14">
            <a:extLst>
              <a:ext uri="{FF2B5EF4-FFF2-40B4-BE49-F238E27FC236}">
                <a16:creationId xmlns:a16="http://schemas.microsoft.com/office/drawing/2014/main" id="{1174CEB8-62E2-81C8-772E-A99D9B79FD2A}"/>
              </a:ext>
            </a:extLst>
          </p:cNvPr>
          <p:cNvSpPr txBox="1">
            <a:spLocks/>
          </p:cNvSpPr>
          <p:nvPr/>
        </p:nvSpPr>
        <p:spPr>
          <a:xfrm>
            <a:off x="1559831" y="3060105"/>
            <a:ext cx="4536169" cy="20269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Eyebrows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Eyeliner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Lips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Scalp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Skin &amp; Areola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3" name="Google Shape;85;p14">
            <a:extLst>
              <a:ext uri="{FF2B5EF4-FFF2-40B4-BE49-F238E27FC236}">
                <a16:creationId xmlns:a16="http://schemas.microsoft.com/office/drawing/2014/main" id="{43FDCAE8-AA3D-AF6C-0AD7-BC1CEDBC8D9C}"/>
              </a:ext>
            </a:extLst>
          </p:cNvPr>
          <p:cNvSpPr txBox="1">
            <a:spLocks/>
          </p:cNvSpPr>
          <p:nvPr/>
        </p:nvSpPr>
        <p:spPr>
          <a:xfrm>
            <a:off x="1021080" y="1836471"/>
            <a:ext cx="10026148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To best preserve the artistic application, the formulation must compliment the procedure area &amp; technique.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ED3C8-1F0C-7D83-6EC9-07B03249A1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4A3008CC-ECD4-0D88-E037-49333C0F44FC}"/>
              </a:ext>
            </a:extLst>
          </p:cNvPr>
          <p:cNvSpPr txBox="1">
            <a:spLocks/>
          </p:cNvSpPr>
          <p:nvPr/>
        </p:nvSpPr>
        <p:spPr>
          <a:xfrm>
            <a:off x="1021079" y="4995935"/>
            <a:ext cx="10954609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Manual/Machine, Needle Type, Technique, Style will all affect application</a:t>
            </a:r>
            <a:endParaRPr lang="en-US" sz="240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7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ree&#10;&#10;Description automatically generated">
            <a:extLst>
              <a:ext uri="{FF2B5EF4-FFF2-40B4-BE49-F238E27FC236}">
                <a16:creationId xmlns:a16="http://schemas.microsoft.com/office/drawing/2014/main" id="{90F0D30A-3CB3-CE6A-612C-938DDFEAB4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190"/>
                    </a14:imgEffect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5" y="488694"/>
            <a:ext cx="10990729" cy="549536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5CF11A-90D4-26D8-3873-CAD0177F349C}"/>
              </a:ext>
            </a:extLst>
          </p:cNvPr>
          <p:cNvSpPr txBox="1"/>
          <p:nvPr/>
        </p:nvSpPr>
        <p:spPr>
          <a:xfrm>
            <a:off x="1395389" y="4848595"/>
            <a:ext cx="94305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b="1" dirty="0">
                <a:solidFill>
                  <a:srgbClr val="000000"/>
                </a:solidFill>
                <a:latin typeface="Barlow" panose="00000500000000000000" pitchFamily="2" charset="0"/>
              </a:rPr>
              <a:t>RECENT CHANGES IN E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U REACH</a:t>
            </a:r>
            <a:br>
              <a:rPr lang="en-US" dirty="0"/>
            </a:br>
            <a:endParaRPr lang="en-US" dirty="0"/>
          </a:p>
        </p:txBody>
      </p:sp>
      <p:sp>
        <p:nvSpPr>
          <p:cNvPr id="7" name="Google Shape;82;p14">
            <a:extLst>
              <a:ext uri="{FF2B5EF4-FFF2-40B4-BE49-F238E27FC236}">
                <a16:creationId xmlns:a16="http://schemas.microsoft.com/office/drawing/2014/main" id="{981CB14B-E5F4-5986-7E33-05783F8218FB}"/>
              </a:ext>
            </a:extLst>
          </p:cNvPr>
          <p:cNvSpPr txBox="1">
            <a:spLocks/>
          </p:cNvSpPr>
          <p:nvPr/>
        </p:nvSpPr>
        <p:spPr>
          <a:xfrm>
            <a:off x="1380707" y="1996422"/>
            <a:ext cx="9430586" cy="1002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650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COMPLIANCE FOR</a:t>
            </a:r>
            <a:endParaRPr lang="es-ES" sz="6500" dirty="0">
              <a:solidFill>
                <a:srgbClr val="000000"/>
              </a:solidFill>
            </a:endParaRPr>
          </a:p>
        </p:txBody>
      </p:sp>
      <p:sp>
        <p:nvSpPr>
          <p:cNvPr id="8" name="Google Shape;82;p14">
            <a:extLst>
              <a:ext uri="{FF2B5EF4-FFF2-40B4-BE49-F238E27FC236}">
                <a16:creationId xmlns:a16="http://schemas.microsoft.com/office/drawing/2014/main" id="{C5CF2BD7-2643-F743-D9F5-B8AB6E021F43}"/>
              </a:ext>
            </a:extLst>
          </p:cNvPr>
          <p:cNvSpPr txBox="1">
            <a:spLocks/>
          </p:cNvSpPr>
          <p:nvPr/>
        </p:nvSpPr>
        <p:spPr>
          <a:xfrm>
            <a:off x="1380707" y="2883139"/>
            <a:ext cx="9430586" cy="1002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800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WORLDWIDE</a:t>
            </a:r>
            <a:endParaRPr lang="es-ES" sz="73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endParaRPr lang="es-ES" sz="6200" dirty="0">
              <a:solidFill>
                <a:srgbClr val="000000"/>
              </a:solidFill>
            </a:endParaRPr>
          </a:p>
        </p:txBody>
      </p:sp>
      <p:sp>
        <p:nvSpPr>
          <p:cNvPr id="9" name="Google Shape;82;p14">
            <a:extLst>
              <a:ext uri="{FF2B5EF4-FFF2-40B4-BE49-F238E27FC236}">
                <a16:creationId xmlns:a16="http://schemas.microsoft.com/office/drawing/2014/main" id="{82D3C9F3-8078-E42C-0E4F-6833A288CE2C}"/>
              </a:ext>
            </a:extLst>
          </p:cNvPr>
          <p:cNvSpPr txBox="1">
            <a:spLocks/>
          </p:cNvSpPr>
          <p:nvPr/>
        </p:nvSpPr>
        <p:spPr>
          <a:xfrm>
            <a:off x="1380707" y="3936100"/>
            <a:ext cx="9430586" cy="1002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720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DISTRIBUTION</a:t>
            </a:r>
            <a:endParaRPr lang="es-ES" sz="6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Google Shape;82;p14">
            <a:extLst>
              <a:ext uri="{FF2B5EF4-FFF2-40B4-BE49-F238E27FC236}">
                <a16:creationId xmlns:a16="http://schemas.microsoft.com/office/drawing/2014/main" id="{981CB14B-E5F4-5986-7E33-05783F8218FB}"/>
              </a:ext>
            </a:extLst>
          </p:cNvPr>
          <p:cNvSpPr txBox="1">
            <a:spLocks/>
          </p:cNvSpPr>
          <p:nvPr/>
        </p:nvSpPr>
        <p:spPr>
          <a:xfrm>
            <a:off x="372140" y="2426687"/>
            <a:ext cx="11447720" cy="1002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Q: </a:t>
            </a:r>
            <a:r>
              <a:rPr lang="es-ES" sz="5400" b="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WHAT IS A REACH COMPLIANT PIGMENT? </a:t>
            </a:r>
            <a:endParaRPr lang="es-ES" sz="5400" b="0" dirty="0">
              <a:solidFill>
                <a:srgbClr val="000000"/>
              </a:solidFill>
            </a:endParaRPr>
          </a:p>
        </p:txBody>
      </p:sp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3A5BB0EF-DB20-2CFC-0B88-DB041E7EBF64}"/>
              </a:ext>
            </a:extLst>
          </p:cNvPr>
          <p:cNvSpPr txBox="1">
            <a:spLocks/>
          </p:cNvSpPr>
          <p:nvPr/>
        </p:nvSpPr>
        <p:spPr>
          <a:xfrm>
            <a:off x="658509" y="3824759"/>
            <a:ext cx="10484412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An EU REACH Compliant Pigment is a pigment mixture that does not include any banned ingredients and adheres to the restrictions listed and advised on the RRS and are labeled according to CLP.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EB07F-5361-22EC-7306-548F688FBD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8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0A8BC-D92D-CC8D-74F2-1A989FD07AD5}"/>
              </a:ext>
            </a:extLst>
          </p:cNvPr>
          <p:cNvSpPr txBox="1"/>
          <p:nvPr/>
        </p:nvSpPr>
        <p:spPr>
          <a:xfrm>
            <a:off x="602511" y="3048000"/>
            <a:ext cx="10986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PRODUCT REGULATION 1907/2006 ANNEX XVII (REACH)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10B031-07C4-4A70-E8B4-75FBB4D9F19A}"/>
              </a:ext>
            </a:extLst>
          </p:cNvPr>
          <p:cNvSpPr txBox="1"/>
          <p:nvPr/>
        </p:nvSpPr>
        <p:spPr>
          <a:xfrm>
            <a:off x="361507" y="2179335"/>
            <a:ext cx="11468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DIRECTIVE 76/768/EEC, ANNEX VI PART I &amp; II EU-RESOLUTION RESAP (2008)1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5B1DA-CFFA-7D4D-25AB-08A20E23189A}"/>
              </a:ext>
            </a:extLst>
          </p:cNvPr>
          <p:cNvSpPr txBox="1"/>
          <p:nvPr/>
        </p:nvSpPr>
        <p:spPr>
          <a:xfrm>
            <a:off x="602511" y="3726677"/>
            <a:ext cx="112279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1C1B1B"/>
                </a:solidFill>
                <a:effectLst/>
                <a:latin typeface="AvenirLTPro-Roman"/>
              </a:rPr>
              <a:t>EU REACH Regulation only applies countries within the European Union. </a:t>
            </a:r>
          </a:p>
          <a:p>
            <a:pPr algn="ctr"/>
            <a:r>
              <a:rPr lang="en-US" i="0" dirty="0">
                <a:solidFill>
                  <a:srgbClr val="1C1B1B"/>
                </a:solidFill>
                <a:effectLst/>
                <a:latin typeface="AvenirLTPro-Roman"/>
              </a:rPr>
              <a:t>Changes do not apply to the USA, Canada, or anywhere else in the world, </a:t>
            </a:r>
          </a:p>
          <a:p>
            <a:pPr algn="ctr"/>
            <a:r>
              <a:rPr lang="en-US" i="0" dirty="0">
                <a:solidFill>
                  <a:srgbClr val="1C1B1B"/>
                </a:solidFill>
                <a:effectLst/>
                <a:latin typeface="AvenirLTPro-Roman"/>
              </a:rPr>
              <a:t>but may impact the decision-making </a:t>
            </a:r>
            <a:r>
              <a:rPr lang="en-US" dirty="0">
                <a:solidFill>
                  <a:srgbClr val="1C1B1B"/>
                </a:solidFill>
                <a:latin typeface="AvenirLTPro-Roman"/>
              </a:rPr>
              <a:t>entities regarding pigments and tattoo substances in the future</a:t>
            </a:r>
            <a:r>
              <a:rPr lang="en-US" i="0" dirty="0">
                <a:solidFill>
                  <a:srgbClr val="1C1B1B"/>
                </a:solidFill>
                <a:effectLst/>
                <a:latin typeface="AvenirLTPro-Roman"/>
              </a:rPr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1532F-BC46-222D-AE07-EB179CE0FC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8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WHAT IS EU REACH?</a:t>
            </a:r>
          </a:p>
        </p:txBody>
      </p:sp>
      <p:sp>
        <p:nvSpPr>
          <p:cNvPr id="17" name="Google Shape;85;p14">
            <a:extLst>
              <a:ext uri="{FF2B5EF4-FFF2-40B4-BE49-F238E27FC236}">
                <a16:creationId xmlns:a16="http://schemas.microsoft.com/office/drawing/2014/main" id="{1174CEB8-62E2-81C8-772E-A99D9B79FD2A}"/>
              </a:ext>
            </a:extLst>
          </p:cNvPr>
          <p:cNvSpPr txBox="1">
            <a:spLocks/>
          </p:cNvSpPr>
          <p:nvPr/>
        </p:nvSpPr>
        <p:spPr>
          <a:xfrm>
            <a:off x="1559831" y="3060105"/>
            <a:ext cx="6481083" cy="20269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Updated Ban List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New Restrictions on Substances</a:t>
            </a:r>
          </a:p>
          <a:p>
            <a:pPr algn="l">
              <a:spcBef>
                <a:spcPts val="0"/>
              </a:spcBef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3" name="Google Shape;85;p14">
            <a:extLst>
              <a:ext uri="{FF2B5EF4-FFF2-40B4-BE49-F238E27FC236}">
                <a16:creationId xmlns:a16="http://schemas.microsoft.com/office/drawing/2014/main" id="{43FDCAE8-AA3D-AF6C-0AD7-BC1CEDBC8D9C}"/>
              </a:ext>
            </a:extLst>
          </p:cNvPr>
          <p:cNvSpPr txBox="1">
            <a:spLocks/>
          </p:cNvSpPr>
          <p:nvPr/>
        </p:nvSpPr>
        <p:spPr>
          <a:xfrm>
            <a:off x="1021079" y="1836471"/>
            <a:ext cx="10550032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Regulation of the European Union was adopted to improve human health &amp; environmental risks from hazardous substances.</a:t>
            </a:r>
          </a:p>
        </p:txBody>
      </p:sp>
      <p:sp>
        <p:nvSpPr>
          <p:cNvPr id="6" name="Google Shape;85;p14">
            <a:extLst>
              <a:ext uri="{FF2B5EF4-FFF2-40B4-BE49-F238E27FC236}">
                <a16:creationId xmlns:a16="http://schemas.microsoft.com/office/drawing/2014/main" id="{7EFE5140-EEA6-A630-64F8-9053E37BF8FA}"/>
              </a:ext>
            </a:extLst>
          </p:cNvPr>
          <p:cNvSpPr txBox="1">
            <a:spLocks/>
          </p:cNvSpPr>
          <p:nvPr/>
        </p:nvSpPr>
        <p:spPr>
          <a:xfrm>
            <a:off x="1021080" y="4995935"/>
            <a:ext cx="8488680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These laws apply to all pigments &amp; cosmetics sold in the EU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E86FD-F830-92B8-C4F5-9D2BC92187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0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8;p16">
            <a:extLst>
              <a:ext uri="{FF2B5EF4-FFF2-40B4-BE49-F238E27FC236}">
                <a16:creationId xmlns:a16="http://schemas.microsoft.com/office/drawing/2014/main" id="{FF64F810-55B4-CE0E-D65D-4A966AE4012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4648" y="3657859"/>
            <a:ext cx="1066700" cy="6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9;p16">
            <a:extLst>
              <a:ext uri="{FF2B5EF4-FFF2-40B4-BE49-F238E27FC236}">
                <a16:creationId xmlns:a16="http://schemas.microsoft.com/office/drawing/2014/main" id="{2E9AFBB2-2A40-A3A8-64F4-BBB2524996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572" y="450425"/>
            <a:ext cx="1435400" cy="14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0;p16">
            <a:extLst>
              <a:ext uri="{FF2B5EF4-FFF2-40B4-BE49-F238E27FC236}">
                <a16:creationId xmlns:a16="http://schemas.microsoft.com/office/drawing/2014/main" id="{9DCE1131-9C5E-3096-5BD8-4184639E6336}"/>
              </a:ext>
            </a:extLst>
          </p:cNvPr>
          <p:cNvSpPr txBox="1">
            <a:spLocks/>
          </p:cNvSpPr>
          <p:nvPr/>
        </p:nvSpPr>
        <p:spPr>
          <a:xfrm>
            <a:off x="0" y="2400650"/>
            <a:ext cx="12192000" cy="545400"/>
          </a:xfrm>
          <a:prstGeom prst="rect">
            <a:avLst/>
          </a:prstGeom>
          <a:solidFill>
            <a:srgbClr val="7454CA">
              <a:alpha val="47750"/>
            </a:srgb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i="1" dirty="0">
                <a:solidFill>
                  <a:srgbClr val="000000"/>
                </a:solidFill>
                <a:latin typeface="Barlow" panose="00000500000000000000" pitchFamily="2" charset="0"/>
              </a:rPr>
              <a:t>EYEBROW         </a:t>
            </a:r>
            <a:r>
              <a:rPr lang="en-US" sz="1800" b="1" i="1" dirty="0">
                <a:solidFill>
                  <a:schemeClr val="dk1"/>
                </a:solidFill>
                <a:latin typeface="Barlow" panose="00000500000000000000" pitchFamily="2" charset="0"/>
              </a:rPr>
              <a:t>          </a:t>
            </a:r>
            <a:r>
              <a:rPr lang="en-US" sz="1800" b="1" i="1" dirty="0">
                <a:solidFill>
                  <a:srgbClr val="000000"/>
                </a:solidFill>
                <a:latin typeface="Barlow" panose="00000500000000000000" pitchFamily="2" charset="0"/>
              </a:rPr>
              <a:t> LIP        </a:t>
            </a:r>
            <a:r>
              <a:rPr lang="en-US" sz="1800" b="1" i="1" dirty="0">
                <a:solidFill>
                  <a:schemeClr val="dk1"/>
                </a:solidFill>
                <a:latin typeface="Barlow" panose="00000500000000000000" pitchFamily="2" charset="0"/>
              </a:rPr>
              <a:t>          </a:t>
            </a:r>
            <a:r>
              <a:rPr lang="en-US" sz="1800" b="1" i="1" dirty="0">
                <a:solidFill>
                  <a:srgbClr val="000000"/>
                </a:solidFill>
                <a:latin typeface="Barlow" panose="00000500000000000000" pitchFamily="2" charset="0"/>
              </a:rPr>
              <a:t>  SCALP</a:t>
            </a:r>
            <a:r>
              <a:rPr lang="en-US" sz="1800" b="1" i="1" dirty="0">
                <a:solidFill>
                  <a:schemeClr val="dk1"/>
                </a:solidFill>
                <a:latin typeface="Barlow" panose="00000500000000000000" pitchFamily="2" charset="0"/>
              </a:rPr>
              <a:t>                    SKIN                    AREOLA</a:t>
            </a:r>
            <a:endParaRPr lang="en-US" sz="1800" b="1" i="1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6" name="Google Shape;101;p16">
            <a:extLst>
              <a:ext uri="{FF2B5EF4-FFF2-40B4-BE49-F238E27FC236}">
                <a16:creationId xmlns:a16="http://schemas.microsoft.com/office/drawing/2014/main" id="{877A9895-6BC9-2CBE-9B75-7409878FE843}"/>
              </a:ext>
            </a:extLst>
          </p:cNvPr>
          <p:cNvSpPr txBox="1">
            <a:spLocks/>
          </p:cNvSpPr>
          <p:nvPr/>
        </p:nvSpPr>
        <p:spPr>
          <a:xfrm>
            <a:off x="3254450" y="399225"/>
            <a:ext cx="8310900" cy="153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4800" dirty="0">
                <a:solidFill>
                  <a:srgbClr val="000000"/>
                </a:solidFill>
                <a:latin typeface="Barlow ExtraBold" panose="020B0604020202020204" pitchFamily="2" charset="0"/>
              </a:rPr>
              <a:t>SAFE  QUALITY  PMU  </a:t>
            </a:r>
          </a:p>
          <a:p>
            <a:pPr algn="r">
              <a:spcBef>
                <a:spcPts val="0"/>
              </a:spcBef>
            </a:pPr>
            <a:r>
              <a:rPr lang="en-US" sz="4800" b="0" dirty="0">
                <a:solidFill>
                  <a:srgbClr val="000000"/>
                </a:solidFill>
                <a:latin typeface="Barlow Condensed Light" panose="00000406000000000000" pitchFamily="2" charset="0"/>
              </a:rPr>
              <a:t>SINCE  1992</a:t>
            </a:r>
          </a:p>
        </p:txBody>
      </p:sp>
      <p:pic>
        <p:nvPicPr>
          <p:cNvPr id="7" name="Google Shape;102;p16">
            <a:extLst>
              <a:ext uri="{FF2B5EF4-FFF2-40B4-BE49-F238E27FC236}">
                <a16:creationId xmlns:a16="http://schemas.microsoft.com/office/drawing/2014/main" id="{C1BF3ADB-E5A0-EC8C-42C7-DABE2F05C0B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0691" y="3459997"/>
            <a:ext cx="1109220" cy="1108555"/>
          </a:xfrm>
          <a:prstGeom prst="rect">
            <a:avLst/>
          </a:prstGeom>
          <a:noFill/>
          <a:ln>
            <a:noFill/>
          </a:ln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Google Shape;103;p16">
            <a:extLst>
              <a:ext uri="{FF2B5EF4-FFF2-40B4-BE49-F238E27FC236}">
                <a16:creationId xmlns:a16="http://schemas.microsoft.com/office/drawing/2014/main" id="{CB549A60-3C55-B276-34D4-12FDBA626A0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31276" y="3555889"/>
            <a:ext cx="1027825" cy="916799"/>
          </a:xfrm>
          <a:prstGeom prst="rect">
            <a:avLst/>
          </a:prstGeom>
          <a:noFill/>
          <a:ln>
            <a:noFill/>
          </a:ln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" name="Google Shape;104;p16">
            <a:extLst>
              <a:ext uri="{FF2B5EF4-FFF2-40B4-BE49-F238E27FC236}">
                <a16:creationId xmlns:a16="http://schemas.microsoft.com/office/drawing/2014/main" id="{77010B34-73B7-5A80-7B09-BC1B8F803AE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4396" y="3609666"/>
            <a:ext cx="1066699" cy="809195"/>
          </a:xfrm>
          <a:prstGeom prst="rect">
            <a:avLst/>
          </a:prstGeom>
          <a:noFill/>
          <a:ln>
            <a:noFill/>
          </a:ln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Google Shape;105;p16">
            <a:extLst>
              <a:ext uri="{FF2B5EF4-FFF2-40B4-BE49-F238E27FC236}">
                <a16:creationId xmlns:a16="http://schemas.microsoft.com/office/drawing/2014/main" id="{7CA3EB7D-C236-A82F-5509-8D5B7396335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4561" y="3510173"/>
            <a:ext cx="1091308" cy="1008209"/>
          </a:xfrm>
          <a:prstGeom prst="rect">
            <a:avLst/>
          </a:prstGeom>
          <a:noFill/>
          <a:ln>
            <a:noFill/>
          </a:ln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" name="Google Shape;106;p16">
            <a:extLst>
              <a:ext uri="{FF2B5EF4-FFF2-40B4-BE49-F238E27FC236}">
                <a16:creationId xmlns:a16="http://schemas.microsoft.com/office/drawing/2014/main" id="{C2ED2807-78DE-A4B5-3DC4-3E6432B49B2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0219" y="3617674"/>
            <a:ext cx="1264561" cy="968035"/>
          </a:xfrm>
          <a:prstGeom prst="rect">
            <a:avLst/>
          </a:prstGeom>
          <a:noFill/>
          <a:ln>
            <a:noFill/>
          </a:ln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07;p16">
            <a:extLst>
              <a:ext uri="{FF2B5EF4-FFF2-40B4-BE49-F238E27FC236}">
                <a16:creationId xmlns:a16="http://schemas.microsoft.com/office/drawing/2014/main" id="{ED3E8336-8D7E-C9B7-BE60-FBC81C517B5B}"/>
              </a:ext>
            </a:extLst>
          </p:cNvPr>
          <p:cNvSpPr txBox="1">
            <a:spLocks/>
          </p:cNvSpPr>
          <p:nvPr/>
        </p:nvSpPr>
        <p:spPr>
          <a:xfrm>
            <a:off x="790950" y="3292515"/>
            <a:ext cx="1023300" cy="595200"/>
          </a:xfrm>
          <a:prstGeom prst="rect">
            <a:avLst/>
          </a:prstGeom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ARTIST</a:t>
            </a:r>
          </a:p>
        </p:txBody>
      </p:sp>
      <p:sp>
        <p:nvSpPr>
          <p:cNvPr id="19" name="Google Shape;108;p16">
            <a:extLst>
              <a:ext uri="{FF2B5EF4-FFF2-40B4-BE49-F238E27FC236}">
                <a16:creationId xmlns:a16="http://schemas.microsoft.com/office/drawing/2014/main" id="{73F8DEBE-BBA6-B0DC-3FB8-A0E5303FB732}"/>
              </a:ext>
            </a:extLst>
          </p:cNvPr>
          <p:cNvSpPr txBox="1">
            <a:spLocks/>
          </p:cNvSpPr>
          <p:nvPr/>
        </p:nvSpPr>
        <p:spPr>
          <a:xfrm>
            <a:off x="1081604" y="4114361"/>
            <a:ext cx="1023300" cy="595200"/>
          </a:xfrm>
          <a:prstGeom prst="rect">
            <a:avLst/>
          </a:prstGeom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SERIES</a:t>
            </a:r>
          </a:p>
        </p:txBody>
      </p:sp>
      <p:pic>
        <p:nvPicPr>
          <p:cNvPr id="20" name="Google Shape;111;p16">
            <a:extLst>
              <a:ext uri="{FF2B5EF4-FFF2-40B4-BE49-F238E27FC236}">
                <a16:creationId xmlns:a16="http://schemas.microsoft.com/office/drawing/2014/main" id="{0E4E7BC2-B51C-E388-BBFA-D53F497EF40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71650" y="3488915"/>
            <a:ext cx="1109199" cy="110853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1" name="Google Shape;112;p16">
            <a:extLst>
              <a:ext uri="{FF2B5EF4-FFF2-40B4-BE49-F238E27FC236}">
                <a16:creationId xmlns:a16="http://schemas.microsoft.com/office/drawing/2014/main" id="{DCEC7D0F-A99F-C7E1-5739-0568432B428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81163" y="3478082"/>
            <a:ext cx="1045925" cy="10459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" name="Google Shape;113;p16">
            <a:extLst>
              <a:ext uri="{FF2B5EF4-FFF2-40B4-BE49-F238E27FC236}">
                <a16:creationId xmlns:a16="http://schemas.microsoft.com/office/drawing/2014/main" id="{08C34F12-B55A-AF98-6FA1-81500748BDA6}"/>
              </a:ext>
            </a:extLst>
          </p:cNvPr>
          <p:cNvSpPr txBox="1">
            <a:spLocks/>
          </p:cNvSpPr>
          <p:nvPr/>
        </p:nvSpPr>
        <p:spPr>
          <a:xfrm>
            <a:off x="0" y="5056050"/>
            <a:ext cx="12192000" cy="545400"/>
          </a:xfrm>
          <a:prstGeom prst="rect">
            <a:avLst/>
          </a:prstGeom>
          <a:solidFill>
            <a:srgbClr val="FBEAFF">
              <a:alpha val="58990"/>
            </a:srgbClr>
          </a:solidFill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Barlow" panose="00000500000000000000" pitchFamily="2" charset="0"/>
              </a:rPr>
              <a:t>PRE CARE          AFTER CARE           CONTINUOUS CARE          ACCESSORIES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5EAC55-794F-622D-9025-C891A970F429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2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REACH RESTRICTED SUBSTANCES</a:t>
            </a:r>
          </a:p>
        </p:txBody>
      </p:sp>
      <p:sp>
        <p:nvSpPr>
          <p:cNvPr id="17" name="Google Shape;85;p14">
            <a:extLst>
              <a:ext uri="{FF2B5EF4-FFF2-40B4-BE49-F238E27FC236}">
                <a16:creationId xmlns:a16="http://schemas.microsoft.com/office/drawing/2014/main" id="{1174CEB8-62E2-81C8-772E-A99D9B79FD2A}"/>
              </a:ext>
            </a:extLst>
          </p:cNvPr>
          <p:cNvSpPr txBox="1">
            <a:spLocks/>
          </p:cNvSpPr>
          <p:nvPr/>
        </p:nvSpPr>
        <p:spPr>
          <a:xfrm>
            <a:off x="1559831" y="3060105"/>
            <a:ext cx="9817006" cy="20269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4000+ chemicals identified as hazardous or restricted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Restricted does not mean banned or unsafe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Restriction introduces new concentration limits on some substances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3" name="Google Shape;85;p14">
            <a:extLst>
              <a:ext uri="{FF2B5EF4-FFF2-40B4-BE49-F238E27FC236}">
                <a16:creationId xmlns:a16="http://schemas.microsoft.com/office/drawing/2014/main" id="{43FDCAE8-AA3D-AF6C-0AD7-BC1CEDBC8D9C}"/>
              </a:ext>
            </a:extLst>
          </p:cNvPr>
          <p:cNvSpPr txBox="1">
            <a:spLocks/>
          </p:cNvSpPr>
          <p:nvPr/>
        </p:nvSpPr>
        <p:spPr>
          <a:xfrm>
            <a:off x="1021079" y="1836471"/>
            <a:ext cx="10096863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A list of restrictions on certain hazardous substances or mixtures for marketing and use on the EU market. </a:t>
            </a:r>
          </a:p>
        </p:txBody>
      </p:sp>
      <p:sp>
        <p:nvSpPr>
          <p:cNvPr id="6" name="Google Shape;85;p14">
            <a:extLst>
              <a:ext uri="{FF2B5EF4-FFF2-40B4-BE49-F238E27FC236}">
                <a16:creationId xmlns:a16="http://schemas.microsoft.com/office/drawing/2014/main" id="{7EFE5140-EEA6-A630-64F8-9053E37BF8FA}"/>
              </a:ext>
            </a:extLst>
          </p:cNvPr>
          <p:cNvSpPr txBox="1">
            <a:spLocks/>
          </p:cNvSpPr>
          <p:nvPr/>
        </p:nvSpPr>
        <p:spPr>
          <a:xfrm>
            <a:off x="1021080" y="4995935"/>
            <a:ext cx="8488680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  <a:hlinkClick r:id="rId2"/>
              </a:rPr>
              <a:t>REACH Restricted Substances Finder</a:t>
            </a: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 (RRS Finder)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3379C-FCF4-7EA6-678D-5F68CA45B8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1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REACH SVHC</a:t>
            </a:r>
          </a:p>
        </p:txBody>
      </p:sp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17509128-385B-50B6-2897-C1C0FE977BDC}"/>
              </a:ext>
            </a:extLst>
          </p:cNvPr>
          <p:cNvSpPr txBox="1">
            <a:spLocks/>
          </p:cNvSpPr>
          <p:nvPr/>
        </p:nvSpPr>
        <p:spPr>
          <a:xfrm>
            <a:off x="1559831" y="3060105"/>
            <a:ext cx="8670847" cy="20269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Very high concern does not mean controlled or banned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Information regarding its concern to the market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7" name="Google Shape;85;p14">
            <a:extLst>
              <a:ext uri="{FF2B5EF4-FFF2-40B4-BE49-F238E27FC236}">
                <a16:creationId xmlns:a16="http://schemas.microsoft.com/office/drawing/2014/main" id="{BE5D3981-1C08-58DC-A5B7-A4CCB62F7B97}"/>
              </a:ext>
            </a:extLst>
          </p:cNvPr>
          <p:cNvSpPr txBox="1">
            <a:spLocks/>
          </p:cNvSpPr>
          <p:nvPr/>
        </p:nvSpPr>
        <p:spPr>
          <a:xfrm>
            <a:off x="1021079" y="1836471"/>
            <a:ext cx="10791693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An identified group of chemical substances of very high concern.</a:t>
            </a:r>
          </a:p>
        </p:txBody>
      </p:sp>
      <p:sp>
        <p:nvSpPr>
          <p:cNvPr id="8" name="Google Shape;85;p14">
            <a:extLst>
              <a:ext uri="{FF2B5EF4-FFF2-40B4-BE49-F238E27FC236}">
                <a16:creationId xmlns:a16="http://schemas.microsoft.com/office/drawing/2014/main" id="{03EFA1C7-4BC0-0BDA-1BD9-BB1CAEB8D5ED}"/>
              </a:ext>
            </a:extLst>
          </p:cNvPr>
          <p:cNvSpPr txBox="1">
            <a:spLocks/>
          </p:cNvSpPr>
          <p:nvPr/>
        </p:nvSpPr>
        <p:spPr>
          <a:xfrm>
            <a:off x="1021079" y="4995935"/>
            <a:ext cx="10891349" cy="52236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  <a:hlinkClick r:id="rId2"/>
              </a:rPr>
              <a:t>REACH SVHC Finder </a:t>
            </a: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searches both the SVHC &amp; RRS Databases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46C6E-6C61-3BDC-E7B4-DE16D5C5C2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1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5ECACA3-5B72-68AF-6132-6D11A0017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252" y="1918443"/>
            <a:ext cx="5553841" cy="2886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SOME BANNED EU REACH COLORANTS</a:t>
            </a:r>
          </a:p>
        </p:txBody>
      </p:sp>
      <p:sp>
        <p:nvSpPr>
          <p:cNvPr id="6" name="Google Shape;85;p14">
            <a:extLst>
              <a:ext uri="{FF2B5EF4-FFF2-40B4-BE49-F238E27FC236}">
                <a16:creationId xmlns:a16="http://schemas.microsoft.com/office/drawing/2014/main" id="{7EFE5140-EEA6-A630-64F8-9053E37BF8FA}"/>
              </a:ext>
            </a:extLst>
          </p:cNvPr>
          <p:cNvSpPr txBox="1">
            <a:spLocks/>
          </p:cNvSpPr>
          <p:nvPr/>
        </p:nvSpPr>
        <p:spPr>
          <a:xfrm>
            <a:off x="3090252" y="4995935"/>
            <a:ext cx="5702874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b="0" dirty="0">
                <a:solidFill>
                  <a:srgbClr val="000000"/>
                </a:solidFill>
                <a:latin typeface="Barlow" panose="00000500000000000000" pitchFamily="2" charset="0"/>
              </a:rPr>
              <a:t>Some colorants </a:t>
            </a:r>
            <a:r>
              <a:rPr lang="en-US" sz="2000" b="0" dirty="0">
                <a:solidFill>
                  <a:srgbClr val="FF0000"/>
                </a:solidFill>
                <a:latin typeface="Barlow" panose="00000500000000000000" pitchFamily="2" charset="0"/>
              </a:rPr>
              <a:t>banned</a:t>
            </a:r>
            <a:r>
              <a:rPr lang="en-US" sz="2000" b="0" dirty="0">
                <a:solidFill>
                  <a:srgbClr val="000000"/>
                </a:solidFill>
                <a:latin typeface="Barlow" panose="00000500000000000000" pitchFamily="2" charset="0"/>
              </a:rPr>
              <a:t> EU REACH ban</a:t>
            </a:r>
            <a:endParaRPr lang="en-US" sz="200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2598C7-84E2-86BD-AD5E-C87A6AE58816}"/>
              </a:ext>
            </a:extLst>
          </p:cNvPr>
          <p:cNvSpPr txBox="1"/>
          <p:nvPr/>
        </p:nvSpPr>
        <p:spPr>
          <a:xfrm>
            <a:off x="3664410" y="5381632"/>
            <a:ext cx="45545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Sample list of banned colorants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22A62-0BE1-A4BF-AFA1-24D9D123CC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1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BEFORE EU REACH COLORANTS</a:t>
            </a:r>
          </a:p>
        </p:txBody>
      </p:sp>
      <p:sp>
        <p:nvSpPr>
          <p:cNvPr id="6" name="Google Shape;85;p14">
            <a:extLst>
              <a:ext uri="{FF2B5EF4-FFF2-40B4-BE49-F238E27FC236}">
                <a16:creationId xmlns:a16="http://schemas.microsoft.com/office/drawing/2014/main" id="{7EFE5140-EEA6-A630-64F8-9053E37BF8FA}"/>
              </a:ext>
            </a:extLst>
          </p:cNvPr>
          <p:cNvSpPr txBox="1">
            <a:spLocks/>
          </p:cNvSpPr>
          <p:nvPr/>
        </p:nvSpPr>
        <p:spPr>
          <a:xfrm>
            <a:off x="3090252" y="4995935"/>
            <a:ext cx="5702874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b="0" dirty="0">
                <a:solidFill>
                  <a:srgbClr val="000000"/>
                </a:solidFill>
                <a:latin typeface="Barlow" panose="00000500000000000000" pitchFamily="2" charset="0"/>
              </a:rPr>
              <a:t>Colorants available before EU REACH ban</a:t>
            </a:r>
            <a:endParaRPr lang="en-US" sz="200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2E79611D-5F1D-60C9-F155-15545E2A8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10" y="1918443"/>
            <a:ext cx="4554558" cy="28864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2598C7-84E2-86BD-AD5E-C87A6AE58816}"/>
              </a:ext>
            </a:extLst>
          </p:cNvPr>
          <p:cNvSpPr txBox="1"/>
          <p:nvPr/>
        </p:nvSpPr>
        <p:spPr>
          <a:xfrm>
            <a:off x="3664410" y="5381632"/>
            <a:ext cx="45545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Image: https://www.safethepigments.com/en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1014F-40B5-738C-5C1C-84EF189C64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4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AFTER EU REACH COLORANTS</a:t>
            </a:r>
          </a:p>
        </p:txBody>
      </p:sp>
      <p:sp>
        <p:nvSpPr>
          <p:cNvPr id="6" name="Google Shape;85;p14">
            <a:extLst>
              <a:ext uri="{FF2B5EF4-FFF2-40B4-BE49-F238E27FC236}">
                <a16:creationId xmlns:a16="http://schemas.microsoft.com/office/drawing/2014/main" id="{7EFE5140-EEA6-A630-64F8-9053E37BF8FA}"/>
              </a:ext>
            </a:extLst>
          </p:cNvPr>
          <p:cNvSpPr txBox="1">
            <a:spLocks/>
          </p:cNvSpPr>
          <p:nvPr/>
        </p:nvSpPr>
        <p:spPr>
          <a:xfrm>
            <a:off x="3664410" y="4995935"/>
            <a:ext cx="4554558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b="0" dirty="0">
                <a:solidFill>
                  <a:srgbClr val="000000"/>
                </a:solidFill>
                <a:latin typeface="Barlow" panose="00000500000000000000" pitchFamily="2" charset="0"/>
              </a:rPr>
              <a:t>Colorants available after EU REACH ban</a:t>
            </a:r>
            <a:endParaRPr lang="en-US" sz="200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D29915A-7DEF-9583-65A4-C2DA1D15F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31857" r="5322"/>
          <a:stretch/>
        </p:blipFill>
        <p:spPr>
          <a:xfrm>
            <a:off x="3760107" y="1918443"/>
            <a:ext cx="4407854" cy="2886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A6606-E3EC-0464-77C4-AF257DE82209}"/>
              </a:ext>
            </a:extLst>
          </p:cNvPr>
          <p:cNvSpPr txBox="1"/>
          <p:nvPr/>
        </p:nvSpPr>
        <p:spPr>
          <a:xfrm>
            <a:off x="3664410" y="5381632"/>
            <a:ext cx="45545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Image: https://www.safethepigments.com/en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164FE8-6A00-A5AD-5A1B-E670011D9F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8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REACH CLP REGULATION</a:t>
            </a:r>
          </a:p>
        </p:txBody>
      </p:sp>
      <p:sp>
        <p:nvSpPr>
          <p:cNvPr id="17" name="Google Shape;85;p14">
            <a:extLst>
              <a:ext uri="{FF2B5EF4-FFF2-40B4-BE49-F238E27FC236}">
                <a16:creationId xmlns:a16="http://schemas.microsoft.com/office/drawing/2014/main" id="{1174CEB8-62E2-81C8-772E-A99D9B79FD2A}"/>
              </a:ext>
            </a:extLst>
          </p:cNvPr>
          <p:cNvSpPr txBox="1">
            <a:spLocks/>
          </p:cNvSpPr>
          <p:nvPr/>
        </p:nvSpPr>
        <p:spPr>
          <a:xfrm>
            <a:off x="1559831" y="3060105"/>
            <a:ext cx="8670847" cy="20269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International Chemical Identification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CLP Classification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Associated Pictograms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Signal Words</a:t>
            </a:r>
          </a:p>
        </p:txBody>
      </p:sp>
      <p:sp>
        <p:nvSpPr>
          <p:cNvPr id="3" name="Google Shape;85;p14">
            <a:extLst>
              <a:ext uri="{FF2B5EF4-FFF2-40B4-BE49-F238E27FC236}">
                <a16:creationId xmlns:a16="http://schemas.microsoft.com/office/drawing/2014/main" id="{43FDCAE8-AA3D-AF6C-0AD7-BC1CEDBC8D9C}"/>
              </a:ext>
            </a:extLst>
          </p:cNvPr>
          <p:cNvSpPr txBox="1">
            <a:spLocks/>
          </p:cNvSpPr>
          <p:nvPr/>
        </p:nvSpPr>
        <p:spPr>
          <a:xfrm>
            <a:off x="1021079" y="1836471"/>
            <a:ext cx="10096863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A mandatory harmonized classification, labeling, and packaging of hazardous substances.</a:t>
            </a:r>
          </a:p>
        </p:txBody>
      </p:sp>
      <p:sp>
        <p:nvSpPr>
          <p:cNvPr id="6" name="Google Shape;85;p14">
            <a:extLst>
              <a:ext uri="{FF2B5EF4-FFF2-40B4-BE49-F238E27FC236}">
                <a16:creationId xmlns:a16="http://schemas.microsoft.com/office/drawing/2014/main" id="{7EFE5140-EEA6-A630-64F8-9053E37BF8FA}"/>
              </a:ext>
            </a:extLst>
          </p:cNvPr>
          <p:cNvSpPr txBox="1">
            <a:spLocks/>
          </p:cNvSpPr>
          <p:nvPr/>
        </p:nvSpPr>
        <p:spPr>
          <a:xfrm>
            <a:off x="1021080" y="4995935"/>
            <a:ext cx="8488680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  <a:hlinkClick r:id="rId2"/>
              </a:rPr>
              <a:t>C&amp;L Inventory Database</a:t>
            </a: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6246A-3C71-ED27-FEF6-12476C37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CLP INVENTORY DATABASE</a:t>
            </a:r>
          </a:p>
        </p:txBody>
      </p:sp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5B180427-B2BF-2A86-FD86-806621D4A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98" y="1626353"/>
            <a:ext cx="6323044" cy="426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4EF543-7966-10E0-A973-6F86EF0C98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4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UPDATED LABEL LAWS</a:t>
            </a:r>
          </a:p>
        </p:txBody>
      </p:sp>
      <p:sp>
        <p:nvSpPr>
          <p:cNvPr id="17" name="Google Shape;85;p14">
            <a:extLst>
              <a:ext uri="{FF2B5EF4-FFF2-40B4-BE49-F238E27FC236}">
                <a16:creationId xmlns:a16="http://schemas.microsoft.com/office/drawing/2014/main" id="{1174CEB8-62E2-81C8-772E-A99D9B79FD2A}"/>
              </a:ext>
            </a:extLst>
          </p:cNvPr>
          <p:cNvSpPr txBox="1">
            <a:spLocks/>
          </p:cNvSpPr>
          <p:nvPr/>
        </p:nvSpPr>
        <p:spPr>
          <a:xfrm>
            <a:off x="1559831" y="3060105"/>
            <a:ext cx="8670847" cy="20269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Additional labeling requirements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Package Insert Information via QR Code</a:t>
            </a:r>
          </a:p>
        </p:txBody>
      </p:sp>
      <p:sp>
        <p:nvSpPr>
          <p:cNvPr id="3" name="Google Shape;85;p14">
            <a:extLst>
              <a:ext uri="{FF2B5EF4-FFF2-40B4-BE49-F238E27FC236}">
                <a16:creationId xmlns:a16="http://schemas.microsoft.com/office/drawing/2014/main" id="{43FDCAE8-AA3D-AF6C-0AD7-BC1CEDBC8D9C}"/>
              </a:ext>
            </a:extLst>
          </p:cNvPr>
          <p:cNvSpPr txBox="1">
            <a:spLocks/>
          </p:cNvSpPr>
          <p:nvPr/>
        </p:nvSpPr>
        <p:spPr>
          <a:xfrm>
            <a:off x="1021079" y="1836471"/>
            <a:ext cx="10096863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As a result of the EU REACH passing, there are additional label requirements that products must adhere to.</a:t>
            </a:r>
          </a:p>
        </p:txBody>
      </p:sp>
      <p:sp>
        <p:nvSpPr>
          <p:cNvPr id="6" name="Google Shape;85;p14">
            <a:extLst>
              <a:ext uri="{FF2B5EF4-FFF2-40B4-BE49-F238E27FC236}">
                <a16:creationId xmlns:a16="http://schemas.microsoft.com/office/drawing/2014/main" id="{7EFE5140-EEA6-A630-64F8-9053E37BF8FA}"/>
              </a:ext>
            </a:extLst>
          </p:cNvPr>
          <p:cNvSpPr txBox="1">
            <a:spLocks/>
          </p:cNvSpPr>
          <p:nvPr/>
        </p:nvSpPr>
        <p:spPr>
          <a:xfrm>
            <a:off x="1021079" y="4995935"/>
            <a:ext cx="10295965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All products sold in the EU, have new EU REACH Label regulations.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88959-44DD-6316-F103-21F6F6107E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6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KNOW YOUR LABEL</a:t>
            </a:r>
          </a:p>
        </p:txBody>
      </p:sp>
      <p:sp>
        <p:nvSpPr>
          <p:cNvPr id="3" name="Google Shape;85;p14">
            <a:extLst>
              <a:ext uri="{FF2B5EF4-FFF2-40B4-BE49-F238E27FC236}">
                <a16:creationId xmlns:a16="http://schemas.microsoft.com/office/drawing/2014/main" id="{43FDCAE8-AA3D-AF6C-0AD7-BC1CEDBC8D9C}"/>
              </a:ext>
            </a:extLst>
          </p:cNvPr>
          <p:cNvSpPr txBox="1">
            <a:spLocks/>
          </p:cNvSpPr>
          <p:nvPr/>
        </p:nvSpPr>
        <p:spPr>
          <a:xfrm>
            <a:off x="1021079" y="1836471"/>
            <a:ext cx="10096863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There is valuable information provided on each pigment label</a:t>
            </a:r>
          </a:p>
        </p:txBody>
      </p:sp>
      <p:sp>
        <p:nvSpPr>
          <p:cNvPr id="6" name="Google Shape;85;p14">
            <a:extLst>
              <a:ext uri="{FF2B5EF4-FFF2-40B4-BE49-F238E27FC236}">
                <a16:creationId xmlns:a16="http://schemas.microsoft.com/office/drawing/2014/main" id="{7EFE5140-EEA6-A630-64F8-9053E37BF8FA}"/>
              </a:ext>
            </a:extLst>
          </p:cNvPr>
          <p:cNvSpPr txBox="1">
            <a:spLocks/>
          </p:cNvSpPr>
          <p:nvPr/>
        </p:nvSpPr>
        <p:spPr>
          <a:xfrm>
            <a:off x="1021079" y="4995935"/>
            <a:ext cx="10096863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Labels detail the weight, directions, manufacturing details, and more.</a:t>
            </a:r>
          </a:p>
        </p:txBody>
      </p: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81A39BD3-E5C0-7025-3B08-B8A5B0380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329" y="3257248"/>
            <a:ext cx="581024" cy="57149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CA15580-3AF9-2332-E16B-F4A9A5E30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7186" y="3266772"/>
            <a:ext cx="371475" cy="5619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72E5BBB-DE27-5AB7-C32E-B36618370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6989" y="3257247"/>
            <a:ext cx="581025" cy="581025"/>
          </a:xfrm>
          <a:prstGeom prst="rect">
            <a:avLst/>
          </a:prstGeom>
        </p:spPr>
      </p:pic>
      <p:pic>
        <p:nvPicPr>
          <p:cNvPr id="42" name="Picture 4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C20AB1-E782-E70F-E472-5F9A485C37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16" y="3196327"/>
            <a:ext cx="4860239" cy="693339"/>
          </a:xfrm>
          <a:prstGeom prst="rect">
            <a:avLst/>
          </a:prstGeom>
        </p:spPr>
      </p:pic>
      <p:pic>
        <p:nvPicPr>
          <p:cNvPr id="44" name="Picture 43" descr="Text, arrow&#10;&#10;Description automatically generated">
            <a:extLst>
              <a:ext uri="{FF2B5EF4-FFF2-40B4-BE49-F238E27FC236}">
                <a16:creationId xmlns:a16="http://schemas.microsoft.com/office/drawing/2014/main" id="{2AA92EAC-BB17-7716-8D6C-85521595E4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104" y="3082716"/>
            <a:ext cx="1058747" cy="1058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91FC4-BAA3-FDC5-DFED-3AF9CD35B55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Li REACH PRODUCT ANALYSIS</a:t>
            </a:r>
          </a:p>
        </p:txBody>
      </p:sp>
      <p:pic>
        <p:nvPicPr>
          <p:cNvPr id="2" name="Google Shape;159;p21">
            <a:extLst>
              <a:ext uri="{FF2B5EF4-FFF2-40B4-BE49-F238E27FC236}">
                <a16:creationId xmlns:a16="http://schemas.microsoft.com/office/drawing/2014/main" id="{61E0F035-22C0-BB73-5014-DED905ABD5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88916"/>
          <a:stretch/>
        </p:blipFill>
        <p:spPr>
          <a:xfrm>
            <a:off x="1837767" y="1795797"/>
            <a:ext cx="743670" cy="16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4;p21">
            <a:extLst>
              <a:ext uri="{FF2B5EF4-FFF2-40B4-BE49-F238E27FC236}">
                <a16:creationId xmlns:a16="http://schemas.microsoft.com/office/drawing/2014/main" id="{0CC064C3-50FB-70C9-988F-53B3E178C551}"/>
              </a:ext>
            </a:extLst>
          </p:cNvPr>
          <p:cNvSpPr txBox="1"/>
          <p:nvPr/>
        </p:nvSpPr>
        <p:spPr>
          <a:xfrm>
            <a:off x="6714181" y="3926270"/>
            <a:ext cx="2319068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latin typeface="Barlow"/>
                <a:ea typeface="Barlow"/>
                <a:cs typeface="Barlow"/>
                <a:sym typeface="Barlow"/>
              </a:rPr>
              <a:t>TESTING &amp; CERTIFICATIONS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" name="Google Shape;165;p21">
            <a:extLst>
              <a:ext uri="{FF2B5EF4-FFF2-40B4-BE49-F238E27FC236}">
                <a16:creationId xmlns:a16="http://schemas.microsoft.com/office/drawing/2014/main" id="{80423EDD-91EA-A9B0-362A-B3EDB7E2BD4D}"/>
              </a:ext>
            </a:extLst>
          </p:cNvPr>
          <p:cNvSpPr txBox="1"/>
          <p:nvPr/>
        </p:nvSpPr>
        <p:spPr>
          <a:xfrm>
            <a:off x="6811927" y="2239225"/>
            <a:ext cx="3232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FORMULATION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latin typeface="Barlow"/>
                <a:ea typeface="Barlow"/>
                <a:cs typeface="Barlow"/>
                <a:sym typeface="Barlow"/>
              </a:rPr>
              <a:t>EVALUATION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" name="Google Shape;166;p21">
            <a:extLst>
              <a:ext uri="{FF2B5EF4-FFF2-40B4-BE49-F238E27FC236}">
                <a16:creationId xmlns:a16="http://schemas.microsoft.com/office/drawing/2014/main" id="{5EAD0A0D-1BAB-25B2-B76D-A42A1F7371DA}"/>
              </a:ext>
            </a:extLst>
          </p:cNvPr>
          <p:cNvSpPr txBox="1"/>
          <p:nvPr/>
        </p:nvSpPr>
        <p:spPr>
          <a:xfrm>
            <a:off x="2581436" y="2239225"/>
            <a:ext cx="295161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latin typeface="Barlow"/>
                <a:ea typeface="Barlow"/>
                <a:cs typeface="Barlow"/>
                <a:sym typeface="Barlow"/>
              </a:rPr>
              <a:t>REGULATION EVALUATION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" name="Google Shape;167;p21">
            <a:extLst>
              <a:ext uri="{FF2B5EF4-FFF2-40B4-BE49-F238E27FC236}">
                <a16:creationId xmlns:a16="http://schemas.microsoft.com/office/drawing/2014/main" id="{85818064-AF54-7B4A-A879-088685AE9D6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356" r="67559"/>
          <a:stretch/>
        </p:blipFill>
        <p:spPr>
          <a:xfrm>
            <a:off x="5981531" y="1795797"/>
            <a:ext cx="743670" cy="16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8;p21">
            <a:extLst>
              <a:ext uri="{FF2B5EF4-FFF2-40B4-BE49-F238E27FC236}">
                <a16:creationId xmlns:a16="http://schemas.microsoft.com/office/drawing/2014/main" id="{705191E6-2018-3F9D-B786-5038D9E23FF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3475" r="45440"/>
          <a:stretch/>
        </p:blipFill>
        <p:spPr>
          <a:xfrm>
            <a:off x="1837767" y="3482842"/>
            <a:ext cx="743670" cy="16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69;p21">
            <a:extLst>
              <a:ext uri="{FF2B5EF4-FFF2-40B4-BE49-F238E27FC236}">
                <a16:creationId xmlns:a16="http://schemas.microsoft.com/office/drawing/2014/main" id="{52991FC7-442A-66B4-51A9-41C7580118B3}"/>
              </a:ext>
            </a:extLst>
          </p:cNvPr>
          <p:cNvSpPr txBox="1"/>
          <p:nvPr/>
        </p:nvSpPr>
        <p:spPr>
          <a:xfrm>
            <a:off x="2726338" y="3926270"/>
            <a:ext cx="32322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EU REACH PIGMENT</a:t>
            </a:r>
            <a:br>
              <a:rPr lang="en-US" sz="2000" b="1" dirty="0">
                <a:latin typeface="Barlow"/>
                <a:ea typeface="Barlow"/>
                <a:cs typeface="Barlow"/>
                <a:sym typeface="Barlow"/>
              </a:rPr>
            </a:b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PRODUCTION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4" name="Google Shape;170;p21">
            <a:extLst>
              <a:ext uri="{FF2B5EF4-FFF2-40B4-BE49-F238E27FC236}">
                <a16:creationId xmlns:a16="http://schemas.microsoft.com/office/drawing/2014/main" id="{1DAE49B2-2A4A-8A40-9326-9A88DC15A5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5322" r="23593"/>
          <a:stretch/>
        </p:blipFill>
        <p:spPr>
          <a:xfrm>
            <a:off x="5970507" y="3482842"/>
            <a:ext cx="743670" cy="16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75BEE-06BC-5F86-A148-4701BA0D58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6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26;p18">
            <a:extLst>
              <a:ext uri="{FF2B5EF4-FFF2-40B4-BE49-F238E27FC236}">
                <a16:creationId xmlns:a16="http://schemas.microsoft.com/office/drawing/2014/main" id="{880CA44C-793B-7077-8729-3C367758AC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754" t="12319" r="78265"/>
          <a:stretch/>
        </p:blipFill>
        <p:spPr>
          <a:xfrm>
            <a:off x="5445473" y="1611000"/>
            <a:ext cx="1301061" cy="52642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PIGMENT BASICS</a:t>
            </a:r>
          </a:p>
        </p:txBody>
      </p:sp>
      <p:pic>
        <p:nvPicPr>
          <p:cNvPr id="3" name="Google Shape;129;p18">
            <a:extLst>
              <a:ext uri="{FF2B5EF4-FFF2-40B4-BE49-F238E27FC236}">
                <a16:creationId xmlns:a16="http://schemas.microsoft.com/office/drawing/2014/main" id="{9673026D-A1ED-DB20-0DC1-762BEF74872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2629" y="1926318"/>
            <a:ext cx="2445149" cy="23243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1;p18">
            <a:extLst>
              <a:ext uri="{FF2B5EF4-FFF2-40B4-BE49-F238E27FC236}">
                <a16:creationId xmlns:a16="http://schemas.microsoft.com/office/drawing/2014/main" id="{D4B024B7-2C66-B3AA-888C-90070DEA50C5}"/>
              </a:ext>
            </a:extLst>
          </p:cNvPr>
          <p:cNvSpPr txBox="1">
            <a:spLocks/>
          </p:cNvSpPr>
          <p:nvPr/>
        </p:nvSpPr>
        <p:spPr>
          <a:xfrm>
            <a:off x="7527189" y="4764804"/>
            <a:ext cx="760800" cy="507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3200" b="1" dirty="0"/>
              <a:t>+</a:t>
            </a:r>
          </a:p>
          <a:p>
            <a:pPr>
              <a:spcBef>
                <a:spcPts val="0"/>
              </a:spcBef>
            </a:pPr>
            <a:endParaRPr lang="es-ES" sz="3200" b="1" dirty="0"/>
          </a:p>
        </p:txBody>
      </p:sp>
      <p:sp>
        <p:nvSpPr>
          <p:cNvPr id="7" name="Google Shape;134;p18">
            <a:extLst>
              <a:ext uri="{FF2B5EF4-FFF2-40B4-BE49-F238E27FC236}">
                <a16:creationId xmlns:a16="http://schemas.microsoft.com/office/drawing/2014/main" id="{63A630DA-F178-1714-2C40-AF442A030684}"/>
              </a:ext>
            </a:extLst>
          </p:cNvPr>
          <p:cNvSpPr txBox="1">
            <a:spLocks/>
          </p:cNvSpPr>
          <p:nvPr/>
        </p:nvSpPr>
        <p:spPr>
          <a:xfrm>
            <a:off x="3903989" y="4764804"/>
            <a:ext cx="760800" cy="507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3200" b="1" dirty="0"/>
              <a:t>=</a:t>
            </a:r>
          </a:p>
          <a:p>
            <a:pPr>
              <a:spcBef>
                <a:spcPts val="0"/>
              </a:spcBef>
            </a:pPr>
            <a:endParaRPr lang="es-ES" sz="3200" b="1" dirty="0"/>
          </a:p>
        </p:txBody>
      </p:sp>
      <p:pic>
        <p:nvPicPr>
          <p:cNvPr id="8" name="Google Shape;135;p18">
            <a:extLst>
              <a:ext uri="{FF2B5EF4-FFF2-40B4-BE49-F238E27FC236}">
                <a16:creationId xmlns:a16="http://schemas.microsoft.com/office/drawing/2014/main" id="{419BDEF1-D3B6-5139-2591-1490319BBA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300" y="1763400"/>
            <a:ext cx="2849000" cy="28490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5;p14">
            <a:extLst>
              <a:ext uri="{FF2B5EF4-FFF2-40B4-BE49-F238E27FC236}">
                <a16:creationId xmlns:a16="http://schemas.microsoft.com/office/drawing/2014/main" id="{56569D43-370D-BEA4-E7EC-D69B5B6C3812}"/>
              </a:ext>
            </a:extLst>
          </p:cNvPr>
          <p:cNvSpPr txBox="1">
            <a:spLocks/>
          </p:cNvSpPr>
          <p:nvPr/>
        </p:nvSpPr>
        <p:spPr>
          <a:xfrm>
            <a:off x="1041590" y="4591162"/>
            <a:ext cx="2445890" cy="45617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PIGMENT</a:t>
            </a:r>
          </a:p>
        </p:txBody>
      </p:sp>
      <p:sp>
        <p:nvSpPr>
          <p:cNvPr id="10" name="Google Shape;85;p14">
            <a:extLst>
              <a:ext uri="{FF2B5EF4-FFF2-40B4-BE49-F238E27FC236}">
                <a16:creationId xmlns:a16="http://schemas.microsoft.com/office/drawing/2014/main" id="{8ED36422-EB24-887E-D939-0A1FA1B50A38}"/>
              </a:ext>
            </a:extLst>
          </p:cNvPr>
          <p:cNvSpPr txBox="1">
            <a:spLocks/>
          </p:cNvSpPr>
          <p:nvPr/>
        </p:nvSpPr>
        <p:spPr>
          <a:xfrm>
            <a:off x="4657060" y="4591162"/>
            <a:ext cx="2877880" cy="45617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b="0" i="1" dirty="0">
                <a:solidFill>
                  <a:srgbClr val="000000"/>
                </a:solidFill>
                <a:latin typeface="Barlow" panose="00000500000000000000" pitchFamily="2" charset="0"/>
              </a:rPr>
              <a:t>CARRIER(S)</a:t>
            </a:r>
          </a:p>
        </p:txBody>
      </p:sp>
      <p:sp>
        <p:nvSpPr>
          <p:cNvPr id="11" name="Google Shape;85;p14">
            <a:extLst>
              <a:ext uri="{FF2B5EF4-FFF2-40B4-BE49-F238E27FC236}">
                <a16:creationId xmlns:a16="http://schemas.microsoft.com/office/drawing/2014/main" id="{59711A22-EBBE-8C70-5BF5-C2A6392C18D9}"/>
              </a:ext>
            </a:extLst>
          </p:cNvPr>
          <p:cNvSpPr txBox="1">
            <a:spLocks/>
          </p:cNvSpPr>
          <p:nvPr/>
        </p:nvSpPr>
        <p:spPr>
          <a:xfrm>
            <a:off x="8853176" y="4536715"/>
            <a:ext cx="2445890" cy="45617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CLORANT(S)</a:t>
            </a:r>
          </a:p>
        </p:txBody>
      </p:sp>
      <p:sp>
        <p:nvSpPr>
          <p:cNvPr id="16" name="Google Shape;85;p14">
            <a:extLst>
              <a:ext uri="{FF2B5EF4-FFF2-40B4-BE49-F238E27FC236}">
                <a16:creationId xmlns:a16="http://schemas.microsoft.com/office/drawing/2014/main" id="{8D47093F-FCE5-BB9B-DCE5-FD193172440F}"/>
              </a:ext>
            </a:extLst>
          </p:cNvPr>
          <p:cNvSpPr txBox="1">
            <a:spLocks/>
          </p:cNvSpPr>
          <p:nvPr/>
        </p:nvSpPr>
        <p:spPr>
          <a:xfrm>
            <a:off x="4649309" y="4989569"/>
            <a:ext cx="2877880" cy="45617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b="0" i="1" dirty="0">
                <a:solidFill>
                  <a:srgbClr val="000000"/>
                </a:solidFill>
                <a:latin typeface="Barlow" panose="00000500000000000000" pitchFamily="2" charset="0"/>
              </a:rPr>
              <a:t>+ other ingredients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2A099-1637-D0C9-6010-ECAC0925F4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  <p:bldP spid="9" grpId="0"/>
      <p:bldP spid="10" grpId="0"/>
      <p:bldP spid="11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Google Shape;82;p14">
            <a:extLst>
              <a:ext uri="{FF2B5EF4-FFF2-40B4-BE49-F238E27FC236}">
                <a16:creationId xmlns:a16="http://schemas.microsoft.com/office/drawing/2014/main" id="{981CB14B-E5F4-5986-7E33-05783F8218FB}"/>
              </a:ext>
            </a:extLst>
          </p:cNvPr>
          <p:cNvSpPr txBox="1">
            <a:spLocks/>
          </p:cNvSpPr>
          <p:nvPr/>
        </p:nvSpPr>
        <p:spPr>
          <a:xfrm>
            <a:off x="699796" y="2793643"/>
            <a:ext cx="10792408" cy="1002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650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“WHAT DOES THIS MEAN FOR ME?”</a:t>
            </a:r>
            <a:endParaRPr lang="es-ES" sz="65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C640E-8196-A21A-54E1-B8E0273D45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Google Shape;82;p14">
            <a:extLst>
              <a:ext uri="{FF2B5EF4-FFF2-40B4-BE49-F238E27FC236}">
                <a16:creationId xmlns:a16="http://schemas.microsoft.com/office/drawing/2014/main" id="{981CB14B-E5F4-5986-7E33-05783F8218FB}"/>
              </a:ext>
            </a:extLst>
          </p:cNvPr>
          <p:cNvSpPr txBox="1">
            <a:spLocks/>
          </p:cNvSpPr>
          <p:nvPr/>
        </p:nvSpPr>
        <p:spPr>
          <a:xfrm>
            <a:off x="216311" y="2426687"/>
            <a:ext cx="11759378" cy="1002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Q: </a:t>
            </a:r>
            <a:r>
              <a:rPr lang="es-ES" sz="5400" b="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DO YOU PURCHASE OR DISTRIBUTE PMU?</a:t>
            </a:r>
            <a:endParaRPr lang="es-ES" sz="5400" b="0" dirty="0">
              <a:solidFill>
                <a:srgbClr val="000000"/>
              </a:solidFill>
            </a:endParaRPr>
          </a:p>
        </p:txBody>
      </p:sp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EAD9DD34-21EB-6D79-C2DF-A8E119C852E0}"/>
              </a:ext>
            </a:extLst>
          </p:cNvPr>
          <p:cNvSpPr txBox="1">
            <a:spLocks/>
          </p:cNvSpPr>
          <p:nvPr/>
        </p:nvSpPr>
        <p:spPr>
          <a:xfrm>
            <a:off x="1999275" y="3824759"/>
            <a:ext cx="7802880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Knowing what changes are happening worldwide are key to supplying safe &amp; compliant products.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2CDB0-DDE8-6EE6-AFC7-F8C4A98194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5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EAD9DD34-21EB-6D79-C2DF-A8E119C852E0}"/>
              </a:ext>
            </a:extLst>
          </p:cNvPr>
          <p:cNvSpPr txBox="1">
            <a:spLocks/>
          </p:cNvSpPr>
          <p:nvPr/>
        </p:nvSpPr>
        <p:spPr>
          <a:xfrm>
            <a:off x="499730" y="3824759"/>
            <a:ext cx="11227982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EU REACH directly impacts countries within the European Union.</a:t>
            </a:r>
          </a:p>
        </p:txBody>
      </p:sp>
      <p:sp>
        <p:nvSpPr>
          <p:cNvPr id="6" name="Google Shape;82;p14">
            <a:extLst>
              <a:ext uri="{FF2B5EF4-FFF2-40B4-BE49-F238E27FC236}">
                <a16:creationId xmlns:a16="http://schemas.microsoft.com/office/drawing/2014/main" id="{50BBEE5C-33C2-0C65-CD4A-52163C6F4D66}"/>
              </a:ext>
            </a:extLst>
          </p:cNvPr>
          <p:cNvSpPr txBox="1">
            <a:spLocks/>
          </p:cNvSpPr>
          <p:nvPr/>
        </p:nvSpPr>
        <p:spPr>
          <a:xfrm>
            <a:off x="216311" y="2426687"/>
            <a:ext cx="11759378" cy="1002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Q: </a:t>
            </a:r>
            <a:r>
              <a:rPr lang="es-ES" sz="5400" b="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DO I NEED TO WORRY ABOUT REACH?</a:t>
            </a:r>
            <a:endParaRPr lang="es-ES" sz="5400" b="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A1915-A237-8DDC-CA7E-27C067AF19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  <p:sp>
        <p:nvSpPr>
          <p:cNvPr id="3" name="Google Shape;85;p14">
            <a:extLst>
              <a:ext uri="{FF2B5EF4-FFF2-40B4-BE49-F238E27FC236}">
                <a16:creationId xmlns:a16="http://schemas.microsoft.com/office/drawing/2014/main" id="{C9B56DBC-2262-9BFF-826C-11BB0FF40C5F}"/>
              </a:ext>
            </a:extLst>
          </p:cNvPr>
          <p:cNvSpPr txBox="1">
            <a:spLocks/>
          </p:cNvSpPr>
          <p:nvPr/>
        </p:nvSpPr>
        <p:spPr>
          <a:xfrm>
            <a:off x="499730" y="4995935"/>
            <a:ext cx="11227981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Although, countries outside of the EU do take REACH into consideration.</a:t>
            </a:r>
          </a:p>
        </p:txBody>
      </p:sp>
    </p:spTree>
    <p:extLst>
      <p:ext uri="{BB962C8B-B14F-4D97-AF65-F5344CB8AC3E}">
        <p14:creationId xmlns:p14="http://schemas.microsoft.com/office/powerpoint/2010/main" val="97539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Google Shape;82;p14">
            <a:extLst>
              <a:ext uri="{FF2B5EF4-FFF2-40B4-BE49-F238E27FC236}">
                <a16:creationId xmlns:a16="http://schemas.microsoft.com/office/drawing/2014/main" id="{981CB14B-E5F4-5986-7E33-05783F8218FB}"/>
              </a:ext>
            </a:extLst>
          </p:cNvPr>
          <p:cNvSpPr txBox="1">
            <a:spLocks/>
          </p:cNvSpPr>
          <p:nvPr/>
        </p:nvSpPr>
        <p:spPr>
          <a:xfrm>
            <a:off x="372140" y="2426687"/>
            <a:ext cx="11447720" cy="1002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Q: </a:t>
            </a:r>
            <a:r>
              <a:rPr lang="es-ES" sz="5400" b="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DO YOU SERVICE THE EU?</a:t>
            </a:r>
            <a:endParaRPr lang="es-ES" sz="5400" b="0" dirty="0">
              <a:solidFill>
                <a:srgbClr val="000000"/>
              </a:solidFill>
            </a:endParaRPr>
          </a:p>
        </p:txBody>
      </p:sp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3A5BB0EF-DB20-2CFC-0B88-DB041E7EBF64}"/>
              </a:ext>
            </a:extLst>
          </p:cNvPr>
          <p:cNvSpPr txBox="1">
            <a:spLocks/>
          </p:cNvSpPr>
          <p:nvPr/>
        </p:nvSpPr>
        <p:spPr>
          <a:xfrm>
            <a:off x="658509" y="3824759"/>
            <a:ext cx="10484412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If you servicing the EU, inquire about REACH compliance with your pigment manufacturer.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DB1E3-9707-A82B-B9B2-913EB1A3E3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Google Shape;82;p14">
            <a:extLst>
              <a:ext uri="{FF2B5EF4-FFF2-40B4-BE49-F238E27FC236}">
                <a16:creationId xmlns:a16="http://schemas.microsoft.com/office/drawing/2014/main" id="{981CB14B-E5F4-5986-7E33-05783F8218FB}"/>
              </a:ext>
            </a:extLst>
          </p:cNvPr>
          <p:cNvSpPr txBox="1">
            <a:spLocks/>
          </p:cNvSpPr>
          <p:nvPr/>
        </p:nvSpPr>
        <p:spPr>
          <a:xfrm>
            <a:off x="372140" y="2426687"/>
            <a:ext cx="11447720" cy="1002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Q: </a:t>
            </a:r>
            <a:r>
              <a:rPr lang="es-ES" sz="5400" b="0" dirty="0">
                <a:solidFill>
                  <a:srgbClr val="000000"/>
                </a:solidFill>
                <a:latin typeface="Barlow Condensed Medium" panose="020B0604020202020204" pitchFamily="2" charset="0"/>
              </a:rPr>
              <a:t>DO YOU WANT TO GET MORE INVOLVED?</a:t>
            </a:r>
            <a:endParaRPr lang="es-ES" sz="5400" b="0" dirty="0">
              <a:solidFill>
                <a:srgbClr val="000000"/>
              </a:solidFill>
            </a:endParaRPr>
          </a:p>
        </p:txBody>
      </p:sp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3A5BB0EF-DB20-2CFC-0B88-DB041E7EBF64}"/>
              </a:ext>
            </a:extLst>
          </p:cNvPr>
          <p:cNvSpPr txBox="1">
            <a:spLocks/>
          </p:cNvSpPr>
          <p:nvPr/>
        </p:nvSpPr>
        <p:spPr>
          <a:xfrm>
            <a:off x="658509" y="3824759"/>
            <a:ext cx="10484412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There are many local and global organizations to get involved with to understand changing laws of PMU in your area.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0AF9EA-CE62-F5CB-4CEB-B27EA3AF73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8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9;p14">
            <a:extLst>
              <a:ext uri="{FF2B5EF4-FFF2-40B4-BE49-F238E27FC236}">
                <a16:creationId xmlns:a16="http://schemas.microsoft.com/office/drawing/2014/main" id="{7EA52712-8B16-E49D-561C-B78C560BAF67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IN THE KNOW</a:t>
            </a:r>
          </a:p>
        </p:txBody>
      </p:sp>
      <p:sp>
        <p:nvSpPr>
          <p:cNvPr id="10" name="Google Shape;85;p14">
            <a:extLst>
              <a:ext uri="{FF2B5EF4-FFF2-40B4-BE49-F238E27FC236}">
                <a16:creationId xmlns:a16="http://schemas.microsoft.com/office/drawing/2014/main" id="{48988EA6-AA81-40A9-3F4D-16E1CA299635}"/>
              </a:ext>
            </a:extLst>
          </p:cNvPr>
          <p:cNvSpPr txBox="1">
            <a:spLocks/>
          </p:cNvSpPr>
          <p:nvPr/>
        </p:nvSpPr>
        <p:spPr>
          <a:xfrm>
            <a:off x="1559831" y="3060104"/>
            <a:ext cx="10096863" cy="21923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USA</a:t>
            </a: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  <a:hlinkClick r:id="rId2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  <a:hlinkClick r:id="rId2"/>
              </a:rPr>
              <a:t>Society of Permanent Cosmetic Professionals (SPCP)</a:t>
            </a: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  <a:hlinkClick r:id="rId3"/>
              </a:rPr>
              <a:t>Association of Food &amp; Drug Officials (AFDO)</a:t>
            </a: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EU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  <a:hlinkClick r:id="rId4"/>
              </a:rPr>
              <a:t>European Congress on Tattoo &amp; Pigments Research (ECTP)</a:t>
            </a: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  <a:hlinkClick r:id="rId5"/>
              </a:rPr>
              <a:t>European Society of Tattoo &amp; Pigment Research (ESTP Research)</a:t>
            </a: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algn="l">
              <a:spcBef>
                <a:spcPts val="0"/>
              </a:spcBef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11" name="Google Shape;85;p14">
            <a:extLst>
              <a:ext uri="{FF2B5EF4-FFF2-40B4-BE49-F238E27FC236}">
                <a16:creationId xmlns:a16="http://schemas.microsoft.com/office/drawing/2014/main" id="{BFF96B25-B07D-8FD3-72D1-9CAB85ED4CE5}"/>
              </a:ext>
            </a:extLst>
          </p:cNvPr>
          <p:cNvSpPr txBox="1">
            <a:spLocks/>
          </p:cNvSpPr>
          <p:nvPr/>
        </p:nvSpPr>
        <p:spPr>
          <a:xfrm>
            <a:off x="1021079" y="1836471"/>
            <a:ext cx="10096863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Helpful links to guide you in understanding more about ingredients and regulations: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2171B-7D6B-A527-AAD0-D065DBCA58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8;p16">
            <a:extLst>
              <a:ext uri="{FF2B5EF4-FFF2-40B4-BE49-F238E27FC236}">
                <a16:creationId xmlns:a16="http://schemas.microsoft.com/office/drawing/2014/main" id="{FF64F810-55B4-CE0E-D65D-4A966AE4012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94648" y="2885162"/>
            <a:ext cx="1066700" cy="6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9;p16">
            <a:extLst>
              <a:ext uri="{FF2B5EF4-FFF2-40B4-BE49-F238E27FC236}">
                <a16:creationId xmlns:a16="http://schemas.microsoft.com/office/drawing/2014/main" id="{2E9AFBB2-2A40-A3A8-64F4-BBB2524996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572" y="450425"/>
            <a:ext cx="1435400" cy="14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1;p16">
            <a:extLst>
              <a:ext uri="{FF2B5EF4-FFF2-40B4-BE49-F238E27FC236}">
                <a16:creationId xmlns:a16="http://schemas.microsoft.com/office/drawing/2014/main" id="{877A9895-6BC9-2CBE-9B75-7409878FE843}"/>
              </a:ext>
            </a:extLst>
          </p:cNvPr>
          <p:cNvSpPr txBox="1">
            <a:spLocks/>
          </p:cNvSpPr>
          <p:nvPr/>
        </p:nvSpPr>
        <p:spPr>
          <a:xfrm>
            <a:off x="3254450" y="399225"/>
            <a:ext cx="8310900" cy="153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4800" dirty="0">
                <a:solidFill>
                  <a:srgbClr val="000000"/>
                </a:solidFill>
                <a:latin typeface="Barlow ExtraBold" panose="020B0604020202020204" pitchFamily="2" charset="0"/>
              </a:rPr>
              <a:t>SAFE  QUALITY  PMU  </a:t>
            </a:r>
          </a:p>
          <a:p>
            <a:pPr algn="r">
              <a:spcBef>
                <a:spcPts val="0"/>
              </a:spcBef>
            </a:pPr>
            <a:r>
              <a:rPr lang="en-US" sz="4800" b="0" dirty="0">
                <a:solidFill>
                  <a:srgbClr val="000000"/>
                </a:solidFill>
                <a:latin typeface="Barlow Condensed Light" panose="00000406000000000000" pitchFamily="2" charset="0"/>
              </a:rPr>
              <a:t>SINCE  1992</a:t>
            </a:r>
          </a:p>
        </p:txBody>
      </p:sp>
      <p:pic>
        <p:nvPicPr>
          <p:cNvPr id="7" name="Google Shape;102;p16">
            <a:extLst>
              <a:ext uri="{FF2B5EF4-FFF2-40B4-BE49-F238E27FC236}">
                <a16:creationId xmlns:a16="http://schemas.microsoft.com/office/drawing/2014/main" id="{C1BF3ADB-E5A0-EC8C-42C7-DABE2F05C0B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0691" y="2687300"/>
            <a:ext cx="1109220" cy="1108555"/>
          </a:xfrm>
          <a:prstGeom prst="rect">
            <a:avLst/>
          </a:prstGeom>
          <a:noFill/>
          <a:ln>
            <a:noFill/>
          </a:ln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Google Shape;103;p16">
            <a:extLst>
              <a:ext uri="{FF2B5EF4-FFF2-40B4-BE49-F238E27FC236}">
                <a16:creationId xmlns:a16="http://schemas.microsoft.com/office/drawing/2014/main" id="{CB549A60-3C55-B276-34D4-12FDBA626A0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31276" y="2783192"/>
            <a:ext cx="1027825" cy="916799"/>
          </a:xfrm>
          <a:prstGeom prst="rect">
            <a:avLst/>
          </a:prstGeom>
          <a:noFill/>
          <a:ln>
            <a:noFill/>
          </a:ln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" name="Google Shape;104;p16">
            <a:extLst>
              <a:ext uri="{FF2B5EF4-FFF2-40B4-BE49-F238E27FC236}">
                <a16:creationId xmlns:a16="http://schemas.microsoft.com/office/drawing/2014/main" id="{77010B34-73B7-5A80-7B09-BC1B8F803AE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4396" y="2836969"/>
            <a:ext cx="1066699" cy="809195"/>
          </a:xfrm>
          <a:prstGeom prst="rect">
            <a:avLst/>
          </a:prstGeom>
          <a:noFill/>
          <a:ln>
            <a:noFill/>
          </a:ln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Google Shape;105;p16">
            <a:extLst>
              <a:ext uri="{FF2B5EF4-FFF2-40B4-BE49-F238E27FC236}">
                <a16:creationId xmlns:a16="http://schemas.microsoft.com/office/drawing/2014/main" id="{7CA3EB7D-C236-A82F-5509-8D5B7396335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4561" y="2737476"/>
            <a:ext cx="1091308" cy="1008209"/>
          </a:xfrm>
          <a:prstGeom prst="rect">
            <a:avLst/>
          </a:prstGeom>
          <a:noFill/>
          <a:ln>
            <a:noFill/>
          </a:ln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" name="Google Shape;106;p16">
            <a:extLst>
              <a:ext uri="{FF2B5EF4-FFF2-40B4-BE49-F238E27FC236}">
                <a16:creationId xmlns:a16="http://schemas.microsoft.com/office/drawing/2014/main" id="{C2ED2807-78DE-A4B5-3DC4-3E6432B49B2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0219" y="2844977"/>
            <a:ext cx="1264561" cy="968035"/>
          </a:xfrm>
          <a:prstGeom prst="rect">
            <a:avLst/>
          </a:prstGeom>
          <a:noFill/>
          <a:ln>
            <a:noFill/>
          </a:ln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07;p16">
            <a:extLst>
              <a:ext uri="{FF2B5EF4-FFF2-40B4-BE49-F238E27FC236}">
                <a16:creationId xmlns:a16="http://schemas.microsoft.com/office/drawing/2014/main" id="{ED3E8336-8D7E-C9B7-BE60-FBC81C517B5B}"/>
              </a:ext>
            </a:extLst>
          </p:cNvPr>
          <p:cNvSpPr txBox="1">
            <a:spLocks/>
          </p:cNvSpPr>
          <p:nvPr/>
        </p:nvSpPr>
        <p:spPr>
          <a:xfrm>
            <a:off x="790950" y="2519818"/>
            <a:ext cx="1023300" cy="595200"/>
          </a:xfrm>
          <a:prstGeom prst="rect">
            <a:avLst/>
          </a:prstGeom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ARTIST</a:t>
            </a:r>
          </a:p>
        </p:txBody>
      </p:sp>
      <p:sp>
        <p:nvSpPr>
          <p:cNvPr id="19" name="Google Shape;108;p16">
            <a:extLst>
              <a:ext uri="{FF2B5EF4-FFF2-40B4-BE49-F238E27FC236}">
                <a16:creationId xmlns:a16="http://schemas.microsoft.com/office/drawing/2014/main" id="{73F8DEBE-BBA6-B0DC-3FB8-A0E5303FB732}"/>
              </a:ext>
            </a:extLst>
          </p:cNvPr>
          <p:cNvSpPr txBox="1">
            <a:spLocks/>
          </p:cNvSpPr>
          <p:nvPr/>
        </p:nvSpPr>
        <p:spPr>
          <a:xfrm>
            <a:off x="1081604" y="3341664"/>
            <a:ext cx="1023300" cy="595200"/>
          </a:xfrm>
          <a:prstGeom prst="rect">
            <a:avLst/>
          </a:prstGeom>
          <a:effectLst>
            <a:outerShdw blurRad="57150" dist="95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5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SERIES</a:t>
            </a:r>
          </a:p>
        </p:txBody>
      </p:sp>
      <p:pic>
        <p:nvPicPr>
          <p:cNvPr id="20" name="Google Shape;111;p16">
            <a:extLst>
              <a:ext uri="{FF2B5EF4-FFF2-40B4-BE49-F238E27FC236}">
                <a16:creationId xmlns:a16="http://schemas.microsoft.com/office/drawing/2014/main" id="{0E4E7BC2-B51C-E388-BBFA-D53F497EF40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71650" y="2716218"/>
            <a:ext cx="1109199" cy="110853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1" name="Google Shape;112;p16">
            <a:extLst>
              <a:ext uri="{FF2B5EF4-FFF2-40B4-BE49-F238E27FC236}">
                <a16:creationId xmlns:a16="http://schemas.microsoft.com/office/drawing/2014/main" id="{DCEC7D0F-A99F-C7E1-5739-0568432B428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81163" y="2705385"/>
            <a:ext cx="1045925" cy="10459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05EAC55-794F-622D-9025-C891A970F429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E14A56-857D-D6A8-21A6-07DF023A28B8}"/>
              </a:ext>
            </a:extLst>
          </p:cNvPr>
          <p:cNvSpPr txBox="1"/>
          <p:nvPr/>
        </p:nvSpPr>
        <p:spPr>
          <a:xfrm>
            <a:off x="1307805" y="4758777"/>
            <a:ext cx="10373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Barlow SemiBold" panose="00000700000000000000" pitchFamily="2" charset="0"/>
              </a:rPr>
              <a:t>PIGMENTS ARE COMPLIANT WITH DIRECTIVE 76/768/EEC, ANNEX VI PART I &amp; II EU-RESOLUTION RESAP (2008)1</a:t>
            </a:r>
            <a:br>
              <a:rPr lang="en-US" sz="1600" dirty="0">
                <a:solidFill>
                  <a:srgbClr val="000000"/>
                </a:solidFill>
                <a:latin typeface="Barlow SemiBold" panose="00000700000000000000" pitchFamily="2" charset="0"/>
              </a:rPr>
            </a:br>
            <a:r>
              <a:rPr lang="en-US" sz="1600" dirty="0">
                <a:latin typeface="Barlow SemiBold" panose="00000700000000000000" pitchFamily="2" charset="0"/>
              </a:rPr>
              <a:t>PIGMETNS ARE COMPLIANT WITH REGULATION 1907/2006 ANNEX XVII (REACH)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4A65DCE-C9D8-6071-A509-00D2755BB9F3}"/>
              </a:ext>
            </a:extLst>
          </p:cNvPr>
          <p:cNvSpPr/>
          <p:nvPr/>
        </p:nvSpPr>
        <p:spPr>
          <a:xfrm>
            <a:off x="1081604" y="4830174"/>
            <a:ext cx="169636" cy="169636"/>
          </a:xfrm>
          <a:prstGeom prst="ellipse">
            <a:avLst/>
          </a:prstGeom>
          <a:solidFill>
            <a:srgbClr val="7030A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97EE660-368A-20AD-B57E-19343A577EE4}"/>
              </a:ext>
            </a:extLst>
          </p:cNvPr>
          <p:cNvSpPr/>
          <p:nvPr/>
        </p:nvSpPr>
        <p:spPr>
          <a:xfrm>
            <a:off x="1087032" y="5109348"/>
            <a:ext cx="169636" cy="169636"/>
          </a:xfrm>
          <a:prstGeom prst="ellipse">
            <a:avLst/>
          </a:prstGeom>
          <a:solidFill>
            <a:srgbClr val="EC279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7CC9EB9-8C91-7746-0294-C59949A53AD1}"/>
              </a:ext>
            </a:extLst>
          </p:cNvPr>
          <p:cNvSpPr/>
          <p:nvPr/>
        </p:nvSpPr>
        <p:spPr>
          <a:xfrm>
            <a:off x="1266086" y="3841803"/>
            <a:ext cx="169636" cy="169636"/>
          </a:xfrm>
          <a:prstGeom prst="ellipse">
            <a:avLst/>
          </a:prstGeom>
          <a:solidFill>
            <a:srgbClr val="7030A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D7DFD92-0F75-E368-53B9-5798AECFC97E}"/>
              </a:ext>
            </a:extLst>
          </p:cNvPr>
          <p:cNvSpPr/>
          <p:nvPr/>
        </p:nvSpPr>
        <p:spPr>
          <a:xfrm>
            <a:off x="1558934" y="3841803"/>
            <a:ext cx="169636" cy="169636"/>
          </a:xfrm>
          <a:prstGeom prst="ellipse">
            <a:avLst/>
          </a:prstGeom>
          <a:solidFill>
            <a:srgbClr val="EC279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EADCBCD-8EB6-E8C4-53B1-46EE5F669491}"/>
              </a:ext>
            </a:extLst>
          </p:cNvPr>
          <p:cNvSpPr/>
          <p:nvPr/>
        </p:nvSpPr>
        <p:spPr>
          <a:xfrm>
            <a:off x="2563777" y="3841803"/>
            <a:ext cx="169636" cy="169636"/>
          </a:xfrm>
          <a:prstGeom prst="ellipse">
            <a:avLst/>
          </a:prstGeom>
          <a:solidFill>
            <a:srgbClr val="7030A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38EAA20-85B7-FBE7-C87F-852C46FB35C7}"/>
              </a:ext>
            </a:extLst>
          </p:cNvPr>
          <p:cNvSpPr/>
          <p:nvPr/>
        </p:nvSpPr>
        <p:spPr>
          <a:xfrm>
            <a:off x="2856625" y="3841803"/>
            <a:ext cx="169636" cy="169636"/>
          </a:xfrm>
          <a:prstGeom prst="ellipse">
            <a:avLst/>
          </a:prstGeom>
          <a:solidFill>
            <a:srgbClr val="EC279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21AB0B5-F4F1-D0F8-0EF8-A5255917D13E}"/>
              </a:ext>
            </a:extLst>
          </p:cNvPr>
          <p:cNvSpPr/>
          <p:nvPr/>
        </p:nvSpPr>
        <p:spPr>
          <a:xfrm>
            <a:off x="3891348" y="3841803"/>
            <a:ext cx="169636" cy="169636"/>
          </a:xfrm>
          <a:prstGeom prst="ellipse">
            <a:avLst/>
          </a:prstGeom>
          <a:solidFill>
            <a:srgbClr val="7030A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A7F69E0-70C8-3BB6-3E00-D8F16DF124C4}"/>
              </a:ext>
            </a:extLst>
          </p:cNvPr>
          <p:cNvSpPr/>
          <p:nvPr/>
        </p:nvSpPr>
        <p:spPr>
          <a:xfrm>
            <a:off x="4184196" y="3841803"/>
            <a:ext cx="169636" cy="169636"/>
          </a:xfrm>
          <a:prstGeom prst="ellipse">
            <a:avLst/>
          </a:prstGeom>
          <a:solidFill>
            <a:srgbClr val="EC279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832443F-8446-5089-B325-FDA50D8F6A5A}"/>
              </a:ext>
            </a:extLst>
          </p:cNvPr>
          <p:cNvSpPr/>
          <p:nvPr/>
        </p:nvSpPr>
        <p:spPr>
          <a:xfrm>
            <a:off x="5294250" y="3841803"/>
            <a:ext cx="169636" cy="169636"/>
          </a:xfrm>
          <a:prstGeom prst="ellipse">
            <a:avLst/>
          </a:prstGeom>
          <a:solidFill>
            <a:srgbClr val="7030A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78ECD17-3ABA-F75A-D803-B1660C9C67D8}"/>
              </a:ext>
            </a:extLst>
          </p:cNvPr>
          <p:cNvSpPr/>
          <p:nvPr/>
        </p:nvSpPr>
        <p:spPr>
          <a:xfrm>
            <a:off x="5587098" y="3841803"/>
            <a:ext cx="169636" cy="169636"/>
          </a:xfrm>
          <a:prstGeom prst="ellipse">
            <a:avLst/>
          </a:prstGeom>
          <a:solidFill>
            <a:srgbClr val="EC279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16A1A55-BD0F-F47C-BDE1-785AC484910D}"/>
              </a:ext>
            </a:extLst>
          </p:cNvPr>
          <p:cNvSpPr/>
          <p:nvPr/>
        </p:nvSpPr>
        <p:spPr>
          <a:xfrm>
            <a:off x="6621821" y="3841803"/>
            <a:ext cx="169636" cy="169636"/>
          </a:xfrm>
          <a:prstGeom prst="ellipse">
            <a:avLst/>
          </a:prstGeom>
          <a:solidFill>
            <a:srgbClr val="7030A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7A1B6FB-37EA-CC57-3AA1-22ED4E402FF3}"/>
              </a:ext>
            </a:extLst>
          </p:cNvPr>
          <p:cNvSpPr/>
          <p:nvPr/>
        </p:nvSpPr>
        <p:spPr>
          <a:xfrm>
            <a:off x="6914669" y="3841803"/>
            <a:ext cx="169636" cy="169636"/>
          </a:xfrm>
          <a:prstGeom prst="ellipse">
            <a:avLst/>
          </a:prstGeom>
          <a:solidFill>
            <a:srgbClr val="EC279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624464C-6A8A-0507-23BC-62B2BBD7D7AA}"/>
              </a:ext>
            </a:extLst>
          </p:cNvPr>
          <p:cNvSpPr/>
          <p:nvPr/>
        </p:nvSpPr>
        <p:spPr>
          <a:xfrm>
            <a:off x="7949392" y="3841803"/>
            <a:ext cx="169636" cy="169636"/>
          </a:xfrm>
          <a:prstGeom prst="ellipse">
            <a:avLst/>
          </a:prstGeom>
          <a:solidFill>
            <a:srgbClr val="7030A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678C85-A223-FC2E-1FC2-AD0622B4B254}"/>
              </a:ext>
            </a:extLst>
          </p:cNvPr>
          <p:cNvSpPr/>
          <p:nvPr/>
        </p:nvSpPr>
        <p:spPr>
          <a:xfrm>
            <a:off x="8242240" y="3841803"/>
            <a:ext cx="169636" cy="169636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EF2B8E0-3EDA-AFF7-4B54-119DF307C009}"/>
              </a:ext>
            </a:extLst>
          </p:cNvPr>
          <p:cNvSpPr/>
          <p:nvPr/>
        </p:nvSpPr>
        <p:spPr>
          <a:xfrm>
            <a:off x="9267476" y="3841803"/>
            <a:ext cx="169636" cy="169636"/>
          </a:xfrm>
          <a:prstGeom prst="ellipse">
            <a:avLst/>
          </a:prstGeom>
          <a:solidFill>
            <a:srgbClr val="7030A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C03B406-42EE-8AD5-25FF-94B831977D76}"/>
              </a:ext>
            </a:extLst>
          </p:cNvPr>
          <p:cNvSpPr/>
          <p:nvPr/>
        </p:nvSpPr>
        <p:spPr>
          <a:xfrm>
            <a:off x="9560324" y="3841803"/>
            <a:ext cx="169636" cy="169636"/>
          </a:xfrm>
          <a:prstGeom prst="ellipse">
            <a:avLst/>
          </a:prstGeom>
          <a:solidFill>
            <a:srgbClr val="EC279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26457A1-CEDD-2D4D-DA8C-FB175A1F88D8}"/>
              </a:ext>
            </a:extLst>
          </p:cNvPr>
          <p:cNvSpPr/>
          <p:nvPr/>
        </p:nvSpPr>
        <p:spPr>
          <a:xfrm>
            <a:off x="10595047" y="3841803"/>
            <a:ext cx="169636" cy="169636"/>
          </a:xfrm>
          <a:prstGeom prst="ellipse">
            <a:avLst/>
          </a:prstGeom>
          <a:solidFill>
            <a:srgbClr val="7030A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75217A4-FE39-B480-1C5F-224ACEF2533C}"/>
              </a:ext>
            </a:extLst>
          </p:cNvPr>
          <p:cNvSpPr/>
          <p:nvPr/>
        </p:nvSpPr>
        <p:spPr>
          <a:xfrm>
            <a:off x="10887895" y="3841803"/>
            <a:ext cx="169636" cy="169636"/>
          </a:xfrm>
          <a:prstGeom prst="ellipse">
            <a:avLst/>
          </a:prstGeom>
          <a:solidFill>
            <a:srgbClr val="EC2790"/>
          </a:solidFill>
          <a:ln w="19050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266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6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4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89A1F52A-92D6-1DDD-0A94-8AA8A08FD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086" y="2532500"/>
            <a:ext cx="2277360" cy="2277360"/>
          </a:xfrm>
          <a:prstGeom prst="rect">
            <a:avLst/>
          </a:prstGeom>
        </p:spPr>
      </p:pic>
      <p:sp>
        <p:nvSpPr>
          <p:cNvPr id="15" name="Google Shape;101;p16">
            <a:extLst>
              <a:ext uri="{FF2B5EF4-FFF2-40B4-BE49-F238E27FC236}">
                <a16:creationId xmlns:a16="http://schemas.microsoft.com/office/drawing/2014/main" id="{61145B68-9D77-0580-97EC-4D5C12C7774A}"/>
              </a:ext>
            </a:extLst>
          </p:cNvPr>
          <p:cNvSpPr txBox="1">
            <a:spLocks/>
          </p:cNvSpPr>
          <p:nvPr/>
        </p:nvSpPr>
        <p:spPr>
          <a:xfrm>
            <a:off x="6172199" y="1415446"/>
            <a:ext cx="5180013" cy="8239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  <a:latin typeface="Barlow ExtraBold" panose="020B0604020202020204" pitchFamily="2" charset="0"/>
              </a:rPr>
              <a:t>KNOW YOUR PIGMENT</a:t>
            </a:r>
          </a:p>
          <a:p>
            <a:pPr>
              <a:spcBef>
                <a:spcPts val="0"/>
              </a:spcBef>
            </a:pPr>
            <a:r>
              <a:rPr lang="en-US" sz="3200" b="0" dirty="0">
                <a:solidFill>
                  <a:srgbClr val="000000"/>
                </a:solidFill>
                <a:latin typeface="Barlow Condensed Light" panose="00000406000000000000" pitchFamily="2" charset="0"/>
              </a:rPr>
              <a:t>WHAT IS SAFE?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194B97-BCB9-1D6E-86A2-EC58974C2BD2}"/>
              </a:ext>
            </a:extLst>
          </p:cNvPr>
          <p:cNvSpPr txBox="1"/>
          <p:nvPr/>
        </p:nvSpPr>
        <p:spPr>
          <a:xfrm>
            <a:off x="6816105" y="4749409"/>
            <a:ext cx="3947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sz="1600" b="0" dirty="0">
                <a:effectLst/>
              </a:rPr>
            </a:b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SCAN ME TO RECEIVE THIS PRESENTATION IN YOUR EMAIL!</a:t>
            </a:r>
            <a:endParaRPr lang="en-US" sz="1600" dirty="0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1CF1F52-9934-D672-E50F-AB1F0DF27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97" y="2505075"/>
            <a:ext cx="2113567" cy="2113567"/>
          </a:xfrm>
          <a:prstGeom prst="rect">
            <a:avLst/>
          </a:prstGeom>
        </p:spPr>
      </p:pic>
      <p:sp>
        <p:nvSpPr>
          <p:cNvPr id="19" name="Google Shape;101;p16">
            <a:extLst>
              <a:ext uri="{FF2B5EF4-FFF2-40B4-BE49-F238E27FC236}">
                <a16:creationId xmlns:a16="http://schemas.microsoft.com/office/drawing/2014/main" id="{B162F91C-D4E8-096C-07C7-378EF1BC9F29}"/>
              </a:ext>
            </a:extLst>
          </p:cNvPr>
          <p:cNvSpPr txBox="1">
            <a:spLocks/>
          </p:cNvSpPr>
          <p:nvPr/>
        </p:nvSpPr>
        <p:spPr>
          <a:xfrm>
            <a:off x="839789" y="1415445"/>
            <a:ext cx="5180013" cy="8239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  <a:latin typeface="Barlow ExtraBold" panose="020B0604020202020204" pitchFamily="2" charset="0"/>
              </a:rPr>
              <a:t>THANK YOU</a:t>
            </a:r>
          </a:p>
          <a:p>
            <a:pPr>
              <a:spcBef>
                <a:spcPts val="0"/>
              </a:spcBef>
            </a:pPr>
            <a:r>
              <a:rPr lang="en-US" sz="3200" b="0" dirty="0">
                <a:solidFill>
                  <a:srgbClr val="000000"/>
                </a:solidFill>
                <a:latin typeface="Barlow Condensed Light" panose="00000406000000000000" pitchFamily="2" charset="0"/>
              </a:rPr>
              <a:t>SPCP &amp; ATTENDEES!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FE14A6-B25C-3367-C14C-1089C72742E1}"/>
              </a:ext>
            </a:extLst>
          </p:cNvPr>
          <p:cNvSpPr txBox="1"/>
          <p:nvPr/>
        </p:nvSpPr>
        <p:spPr>
          <a:xfrm>
            <a:off x="1455819" y="4749409"/>
            <a:ext cx="3947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sz="1600" b="0" dirty="0">
                <a:effectLst/>
              </a:rPr>
            </a:b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PROMOTING PROFESSIONAL INDUSTRY EXCELLENCE FOR 31 YEARS!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969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MANUFACTURING PROCESS</a:t>
            </a:r>
          </a:p>
        </p:txBody>
      </p:sp>
      <p:pic>
        <p:nvPicPr>
          <p:cNvPr id="2" name="Google Shape;159;p21">
            <a:extLst>
              <a:ext uri="{FF2B5EF4-FFF2-40B4-BE49-F238E27FC236}">
                <a16:creationId xmlns:a16="http://schemas.microsoft.com/office/drawing/2014/main" id="{61E0F035-22C0-BB73-5014-DED905ABD5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88916"/>
          <a:stretch/>
        </p:blipFill>
        <p:spPr>
          <a:xfrm>
            <a:off x="568804" y="1795797"/>
            <a:ext cx="743670" cy="16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60;p21">
            <a:extLst>
              <a:ext uri="{FF2B5EF4-FFF2-40B4-BE49-F238E27FC236}">
                <a16:creationId xmlns:a16="http://schemas.microsoft.com/office/drawing/2014/main" id="{187F5092-B046-646F-2D76-DB3EFB6D88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86704"/>
          <a:stretch/>
        </p:blipFill>
        <p:spPr>
          <a:xfrm>
            <a:off x="3334096" y="3808758"/>
            <a:ext cx="695934" cy="16511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4;p21">
            <a:extLst>
              <a:ext uri="{FF2B5EF4-FFF2-40B4-BE49-F238E27FC236}">
                <a16:creationId xmlns:a16="http://schemas.microsoft.com/office/drawing/2014/main" id="{0CC064C3-50FB-70C9-988F-53B3E178C551}"/>
              </a:ext>
            </a:extLst>
          </p:cNvPr>
          <p:cNvSpPr txBox="1"/>
          <p:nvPr/>
        </p:nvSpPr>
        <p:spPr>
          <a:xfrm>
            <a:off x="9990603" y="2239225"/>
            <a:ext cx="2047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Production</a:t>
            </a:r>
          </a:p>
        </p:txBody>
      </p:sp>
      <p:sp>
        <p:nvSpPr>
          <p:cNvPr id="7" name="Google Shape;165;p21">
            <a:extLst>
              <a:ext uri="{FF2B5EF4-FFF2-40B4-BE49-F238E27FC236}">
                <a16:creationId xmlns:a16="http://schemas.microsoft.com/office/drawing/2014/main" id="{80423EDD-91EA-A9B0-362A-B3EDB7E2BD4D}"/>
              </a:ext>
            </a:extLst>
          </p:cNvPr>
          <p:cNvSpPr txBox="1"/>
          <p:nvPr/>
        </p:nvSpPr>
        <p:spPr>
          <a:xfrm>
            <a:off x="4147525" y="2239225"/>
            <a:ext cx="3232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latin typeface="Barlow"/>
                <a:ea typeface="Barlow"/>
                <a:cs typeface="Barlow"/>
                <a:sym typeface="Barlow"/>
              </a:rPr>
              <a:t>Raw Material 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latin typeface="Barlow"/>
                <a:ea typeface="Barlow"/>
                <a:cs typeface="Barlow"/>
                <a:sym typeface="Barlow"/>
              </a:rPr>
              <a:t>Receiving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8" name="Google Shape;166;p21">
            <a:extLst>
              <a:ext uri="{FF2B5EF4-FFF2-40B4-BE49-F238E27FC236}">
                <a16:creationId xmlns:a16="http://schemas.microsoft.com/office/drawing/2014/main" id="{5EAD0A0D-1BAB-25B2-B76D-A42A1F7371DA}"/>
              </a:ext>
            </a:extLst>
          </p:cNvPr>
          <p:cNvSpPr txBox="1"/>
          <p:nvPr/>
        </p:nvSpPr>
        <p:spPr>
          <a:xfrm>
            <a:off x="1312474" y="2239225"/>
            <a:ext cx="2645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latin typeface="Barlow"/>
                <a:ea typeface="Barlow"/>
                <a:cs typeface="Barlow"/>
                <a:sym typeface="Barlow"/>
              </a:rPr>
              <a:t>Raw Material</a:t>
            </a:r>
            <a:br>
              <a:rPr lang="es-ES" sz="2000" b="1" dirty="0">
                <a:latin typeface="Barlow"/>
                <a:ea typeface="Barlow"/>
                <a:cs typeface="Barlow"/>
                <a:sym typeface="Barlow"/>
              </a:rPr>
            </a:br>
            <a:r>
              <a:rPr lang="es-ES" sz="2000" b="1" dirty="0">
                <a:latin typeface="Barlow"/>
                <a:ea typeface="Barlow"/>
                <a:cs typeface="Barlow"/>
                <a:sym typeface="Barlow"/>
              </a:rPr>
              <a:t>Selection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9" name="Google Shape;167;p21">
            <a:extLst>
              <a:ext uri="{FF2B5EF4-FFF2-40B4-BE49-F238E27FC236}">
                <a16:creationId xmlns:a16="http://schemas.microsoft.com/office/drawing/2014/main" id="{85818064-AF54-7B4A-A879-088685AE9D6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356" r="67559"/>
          <a:stretch/>
        </p:blipFill>
        <p:spPr>
          <a:xfrm>
            <a:off x="3317129" y="1795797"/>
            <a:ext cx="743670" cy="16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8;p21">
            <a:extLst>
              <a:ext uri="{FF2B5EF4-FFF2-40B4-BE49-F238E27FC236}">
                <a16:creationId xmlns:a16="http://schemas.microsoft.com/office/drawing/2014/main" id="{705191E6-2018-3F9D-B786-5038D9E23FF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3475" r="45440"/>
          <a:stretch/>
        </p:blipFill>
        <p:spPr>
          <a:xfrm>
            <a:off x="6187254" y="1795797"/>
            <a:ext cx="743670" cy="16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69;p21">
            <a:extLst>
              <a:ext uri="{FF2B5EF4-FFF2-40B4-BE49-F238E27FC236}">
                <a16:creationId xmlns:a16="http://schemas.microsoft.com/office/drawing/2014/main" id="{52991FC7-442A-66B4-51A9-41C7580118B3}"/>
              </a:ext>
            </a:extLst>
          </p:cNvPr>
          <p:cNvSpPr txBox="1"/>
          <p:nvPr/>
        </p:nvSpPr>
        <p:spPr>
          <a:xfrm>
            <a:off x="7075825" y="2239225"/>
            <a:ext cx="3232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latin typeface="Barlow"/>
                <a:ea typeface="Barlow"/>
                <a:cs typeface="Barlow"/>
                <a:sym typeface="Barlow"/>
              </a:rPr>
              <a:t>Raw Material 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latin typeface="Barlow"/>
                <a:ea typeface="Barlow"/>
                <a:cs typeface="Barlow"/>
                <a:sym typeface="Barlow"/>
              </a:rPr>
              <a:t>Storage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4" name="Google Shape;170;p21">
            <a:extLst>
              <a:ext uri="{FF2B5EF4-FFF2-40B4-BE49-F238E27FC236}">
                <a16:creationId xmlns:a16="http://schemas.microsoft.com/office/drawing/2014/main" id="{1DAE49B2-2A4A-8A40-9326-9A88DC15A5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5322" r="23593"/>
          <a:stretch/>
        </p:blipFill>
        <p:spPr>
          <a:xfrm>
            <a:off x="9246929" y="1795797"/>
            <a:ext cx="743670" cy="16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1;p21">
            <a:extLst>
              <a:ext uri="{FF2B5EF4-FFF2-40B4-BE49-F238E27FC236}">
                <a16:creationId xmlns:a16="http://schemas.microsoft.com/office/drawing/2014/main" id="{6B1DEE0F-5B2C-3422-C779-FE1606A67A2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7906" r="1009"/>
          <a:stretch/>
        </p:blipFill>
        <p:spPr>
          <a:xfrm>
            <a:off x="568804" y="3808763"/>
            <a:ext cx="743670" cy="16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72;p21">
            <a:extLst>
              <a:ext uri="{FF2B5EF4-FFF2-40B4-BE49-F238E27FC236}">
                <a16:creationId xmlns:a16="http://schemas.microsoft.com/office/drawing/2014/main" id="{9508942B-7634-FC22-939C-7B1EFD5732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8229" r="58475"/>
          <a:stretch/>
        </p:blipFill>
        <p:spPr>
          <a:xfrm>
            <a:off x="6204221" y="3808758"/>
            <a:ext cx="695934" cy="165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73;p21">
            <a:extLst>
              <a:ext uri="{FF2B5EF4-FFF2-40B4-BE49-F238E27FC236}">
                <a16:creationId xmlns:a16="http://schemas.microsoft.com/office/drawing/2014/main" id="{137E6639-93AB-BA11-FF79-FB53205196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7175" r="29529"/>
          <a:stretch/>
        </p:blipFill>
        <p:spPr>
          <a:xfrm>
            <a:off x="9263896" y="3808758"/>
            <a:ext cx="695934" cy="165113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74;p21">
            <a:extLst>
              <a:ext uri="{FF2B5EF4-FFF2-40B4-BE49-F238E27FC236}">
                <a16:creationId xmlns:a16="http://schemas.microsoft.com/office/drawing/2014/main" id="{0986B0DC-283E-F603-C0C8-03529F3DF89B}"/>
              </a:ext>
            </a:extLst>
          </p:cNvPr>
          <p:cNvSpPr txBox="1"/>
          <p:nvPr/>
        </p:nvSpPr>
        <p:spPr>
          <a:xfrm>
            <a:off x="9990603" y="4370715"/>
            <a:ext cx="20475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err="1">
                <a:latin typeface="Barlow"/>
                <a:ea typeface="Barlow"/>
                <a:cs typeface="Barlow"/>
                <a:sym typeface="Barlow"/>
              </a:rPr>
              <a:t>Product</a:t>
            </a:r>
            <a:r>
              <a:rPr lang="es-ES" sz="2000" b="1" dirty="0">
                <a:latin typeface="Barlow"/>
                <a:ea typeface="Barlow"/>
                <a:cs typeface="Barlow"/>
                <a:sym typeface="Barlow"/>
              </a:rPr>
              <a:t> Storage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" name="Google Shape;175;p21">
            <a:extLst>
              <a:ext uri="{FF2B5EF4-FFF2-40B4-BE49-F238E27FC236}">
                <a16:creationId xmlns:a16="http://schemas.microsoft.com/office/drawing/2014/main" id="{E4CFCB22-1C57-BEC3-00A9-A298040779F8}"/>
              </a:ext>
            </a:extLst>
          </p:cNvPr>
          <p:cNvSpPr txBox="1"/>
          <p:nvPr/>
        </p:nvSpPr>
        <p:spPr>
          <a:xfrm>
            <a:off x="4147525" y="4383303"/>
            <a:ext cx="3232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err="1">
                <a:latin typeface="Barlow"/>
                <a:ea typeface="Barlow"/>
                <a:cs typeface="Barlow"/>
                <a:sym typeface="Barlow"/>
              </a:rPr>
              <a:t>Sterilization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" name="Google Shape;176;p21">
            <a:extLst>
              <a:ext uri="{FF2B5EF4-FFF2-40B4-BE49-F238E27FC236}">
                <a16:creationId xmlns:a16="http://schemas.microsoft.com/office/drawing/2014/main" id="{7F1E26F0-97A0-580A-9AA6-0A5B5A669D0E}"/>
              </a:ext>
            </a:extLst>
          </p:cNvPr>
          <p:cNvSpPr txBox="1"/>
          <p:nvPr/>
        </p:nvSpPr>
        <p:spPr>
          <a:xfrm>
            <a:off x="1312474" y="4383303"/>
            <a:ext cx="264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err="1">
                <a:latin typeface="Barlow"/>
                <a:ea typeface="Barlow"/>
                <a:cs typeface="Barlow"/>
                <a:sym typeface="Barlow"/>
              </a:rPr>
              <a:t>Packaging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" name="Google Shape;177;p21">
            <a:extLst>
              <a:ext uri="{FF2B5EF4-FFF2-40B4-BE49-F238E27FC236}">
                <a16:creationId xmlns:a16="http://schemas.microsoft.com/office/drawing/2014/main" id="{108349EE-3363-DA7E-BE62-4BB4FC77435A}"/>
              </a:ext>
            </a:extLst>
          </p:cNvPr>
          <p:cNvSpPr txBox="1"/>
          <p:nvPr/>
        </p:nvSpPr>
        <p:spPr>
          <a:xfrm>
            <a:off x="7075825" y="4383303"/>
            <a:ext cx="3232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err="1">
                <a:latin typeface="Barlow"/>
                <a:ea typeface="Barlow"/>
                <a:cs typeface="Barlow"/>
                <a:sym typeface="Barlow"/>
              </a:rPr>
              <a:t>Product</a:t>
            </a:r>
            <a:r>
              <a:rPr lang="es-E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s-ES" sz="2000" b="1" dirty="0" err="1">
                <a:latin typeface="Barlow"/>
                <a:ea typeface="Barlow"/>
                <a:cs typeface="Barlow"/>
                <a:sym typeface="Barlow"/>
              </a:rPr>
              <a:t>Testing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46DF7-8A5E-6282-9935-0066AB9BCB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WHAT IS SAFETY IN PMU?</a:t>
            </a:r>
          </a:p>
        </p:txBody>
      </p:sp>
      <p:sp>
        <p:nvSpPr>
          <p:cNvPr id="17" name="Google Shape;85;p14">
            <a:extLst>
              <a:ext uri="{FF2B5EF4-FFF2-40B4-BE49-F238E27FC236}">
                <a16:creationId xmlns:a16="http://schemas.microsoft.com/office/drawing/2014/main" id="{1174CEB8-62E2-81C8-772E-A99D9B79FD2A}"/>
              </a:ext>
            </a:extLst>
          </p:cNvPr>
          <p:cNvSpPr txBox="1">
            <a:spLocks/>
          </p:cNvSpPr>
          <p:nvPr/>
        </p:nvSpPr>
        <p:spPr>
          <a:xfrm>
            <a:off x="1559831" y="3060105"/>
            <a:ext cx="4536169" cy="20269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Raw Material Selection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Raw Material Verification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Raw Material Storage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Purification &amp; Sterilization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Production</a:t>
            </a:r>
          </a:p>
          <a:p>
            <a:pPr algn="l">
              <a:spcBef>
                <a:spcPts val="0"/>
              </a:spcBef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3" name="Google Shape;85;p14">
            <a:extLst>
              <a:ext uri="{FF2B5EF4-FFF2-40B4-BE49-F238E27FC236}">
                <a16:creationId xmlns:a16="http://schemas.microsoft.com/office/drawing/2014/main" id="{43FDCAE8-AA3D-AF6C-0AD7-BC1CEDBC8D9C}"/>
              </a:ext>
            </a:extLst>
          </p:cNvPr>
          <p:cNvSpPr txBox="1">
            <a:spLocks/>
          </p:cNvSpPr>
          <p:nvPr/>
        </p:nvSpPr>
        <p:spPr>
          <a:xfrm>
            <a:off x="1021080" y="1836471"/>
            <a:ext cx="7802880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Optimal ingredient selection is void of impurities which may cause adverse reactions.</a:t>
            </a:r>
          </a:p>
        </p:txBody>
      </p:sp>
      <p:sp>
        <p:nvSpPr>
          <p:cNvPr id="6" name="Google Shape;85;p14">
            <a:extLst>
              <a:ext uri="{FF2B5EF4-FFF2-40B4-BE49-F238E27FC236}">
                <a16:creationId xmlns:a16="http://schemas.microsoft.com/office/drawing/2014/main" id="{7EFE5140-EEA6-A630-64F8-9053E37BF8FA}"/>
              </a:ext>
            </a:extLst>
          </p:cNvPr>
          <p:cNvSpPr txBox="1">
            <a:spLocks/>
          </p:cNvSpPr>
          <p:nvPr/>
        </p:nvSpPr>
        <p:spPr>
          <a:xfrm>
            <a:off x="1021080" y="4995935"/>
            <a:ext cx="8488680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This applies to </a:t>
            </a:r>
            <a:r>
              <a:rPr lang="en-US" sz="2400" dirty="0">
                <a:solidFill>
                  <a:srgbClr val="000000"/>
                </a:solidFill>
                <a:latin typeface="Barlow" panose="00000500000000000000" pitchFamily="2" charset="0"/>
              </a:rPr>
              <a:t>Manufacturing</a:t>
            </a: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 &amp; </a:t>
            </a:r>
            <a:r>
              <a:rPr lang="en-US" sz="2400" dirty="0">
                <a:solidFill>
                  <a:srgbClr val="000000"/>
                </a:solidFill>
                <a:latin typeface="Barlow" panose="00000500000000000000" pitchFamily="2" charset="0"/>
              </a:rPr>
              <a:t>Artistic Application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0F55E-F2FA-061B-A0ED-31AFD07A83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8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DESCRIBING COLORANTS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46DF7-8A5E-6282-9935-0066AB9BCB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  <p:sp>
        <p:nvSpPr>
          <p:cNvPr id="24" name="Google Shape;185;p22">
            <a:extLst>
              <a:ext uri="{FF2B5EF4-FFF2-40B4-BE49-F238E27FC236}">
                <a16:creationId xmlns:a16="http://schemas.microsoft.com/office/drawing/2014/main" id="{19E60264-6C77-787F-DA3F-DFBD1C019A5A}"/>
              </a:ext>
            </a:extLst>
          </p:cNvPr>
          <p:cNvSpPr txBox="1">
            <a:spLocks noGrp="1"/>
          </p:cNvSpPr>
          <p:nvPr/>
        </p:nvSpPr>
        <p:spPr>
          <a:xfrm>
            <a:off x="2089963" y="2481361"/>
            <a:ext cx="2273391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/>
              <a:t>IDENTITY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25" name="Google Shape;186;p22">
            <a:extLst>
              <a:ext uri="{FF2B5EF4-FFF2-40B4-BE49-F238E27FC236}">
                <a16:creationId xmlns:a16="http://schemas.microsoft.com/office/drawing/2014/main" id="{AC5D0E74-8752-76FB-3D6C-2659917F87F9}"/>
              </a:ext>
            </a:extLst>
          </p:cNvPr>
          <p:cNvSpPr txBox="1">
            <a:spLocks noGrp="1"/>
          </p:cNvSpPr>
          <p:nvPr/>
        </p:nvSpPr>
        <p:spPr>
          <a:xfrm>
            <a:off x="2089963" y="3239811"/>
            <a:ext cx="2273392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/>
              <a:t>SOURCE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27" name="Google Shape;188;p22">
            <a:extLst>
              <a:ext uri="{FF2B5EF4-FFF2-40B4-BE49-F238E27FC236}">
                <a16:creationId xmlns:a16="http://schemas.microsoft.com/office/drawing/2014/main" id="{9AC0B82F-CC66-9E7B-02A6-05BEC1210B33}"/>
              </a:ext>
            </a:extLst>
          </p:cNvPr>
          <p:cNvSpPr txBox="1">
            <a:spLocks noGrp="1"/>
          </p:cNvSpPr>
          <p:nvPr/>
        </p:nvSpPr>
        <p:spPr>
          <a:xfrm>
            <a:off x="2066055" y="3992861"/>
            <a:ext cx="2273393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/>
              <a:t>USE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28" name="Google Shape;189;p22">
            <a:extLst>
              <a:ext uri="{FF2B5EF4-FFF2-40B4-BE49-F238E27FC236}">
                <a16:creationId xmlns:a16="http://schemas.microsoft.com/office/drawing/2014/main" id="{8011176B-0EBE-2A1F-1560-44A40D9F0CE0}"/>
              </a:ext>
            </a:extLst>
          </p:cNvPr>
          <p:cNvSpPr txBox="1">
            <a:spLocks noGrp="1"/>
          </p:cNvSpPr>
          <p:nvPr/>
        </p:nvSpPr>
        <p:spPr>
          <a:xfrm>
            <a:off x="4610236" y="2486761"/>
            <a:ext cx="54918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i="1" dirty="0"/>
              <a:t>CI </a:t>
            </a:r>
            <a:r>
              <a:rPr lang="es-ES" sz="3600" i="1" dirty="0" err="1"/>
              <a:t>or</a:t>
            </a:r>
            <a:r>
              <a:rPr lang="es-ES" sz="3600" i="1" dirty="0"/>
              <a:t> CASRN</a:t>
            </a:r>
            <a:endParaRPr sz="3600" i="1" dirty="0">
              <a:solidFill>
                <a:srgbClr val="000000"/>
              </a:solidFill>
            </a:endParaRPr>
          </a:p>
        </p:txBody>
      </p:sp>
      <p:sp>
        <p:nvSpPr>
          <p:cNvPr id="29" name="Google Shape;190;p22">
            <a:extLst>
              <a:ext uri="{FF2B5EF4-FFF2-40B4-BE49-F238E27FC236}">
                <a16:creationId xmlns:a16="http://schemas.microsoft.com/office/drawing/2014/main" id="{A1967C8A-4460-A46F-EBE1-B8996D7AB265}"/>
              </a:ext>
            </a:extLst>
          </p:cNvPr>
          <p:cNvSpPr txBox="1">
            <a:spLocks noGrp="1"/>
          </p:cNvSpPr>
          <p:nvPr/>
        </p:nvSpPr>
        <p:spPr>
          <a:xfrm>
            <a:off x="4610252" y="3245211"/>
            <a:ext cx="72759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i="1"/>
              <a:t>NATURAL or SYNTHETIC</a:t>
            </a:r>
            <a:endParaRPr sz="3600" i="1">
              <a:solidFill>
                <a:srgbClr val="000000"/>
              </a:solidFill>
            </a:endParaRPr>
          </a:p>
        </p:txBody>
      </p:sp>
      <p:sp>
        <p:nvSpPr>
          <p:cNvPr id="31" name="Google Shape;192;p22">
            <a:extLst>
              <a:ext uri="{FF2B5EF4-FFF2-40B4-BE49-F238E27FC236}">
                <a16:creationId xmlns:a16="http://schemas.microsoft.com/office/drawing/2014/main" id="{79510640-67CA-64AC-2A78-A48F35A59A1B}"/>
              </a:ext>
            </a:extLst>
          </p:cNvPr>
          <p:cNvSpPr txBox="1">
            <a:spLocks noGrp="1"/>
          </p:cNvSpPr>
          <p:nvPr/>
        </p:nvSpPr>
        <p:spPr>
          <a:xfrm>
            <a:off x="4568502" y="3998261"/>
            <a:ext cx="72759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i="1" dirty="0"/>
              <a:t>TATTOO </a:t>
            </a:r>
            <a:r>
              <a:rPr lang="es-ES" sz="3600" i="1" dirty="0" err="1"/>
              <a:t>or</a:t>
            </a:r>
            <a:r>
              <a:rPr lang="es-ES" sz="3600" i="1" dirty="0"/>
              <a:t> PMU</a:t>
            </a:r>
            <a:endParaRPr sz="3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5" grpId="0"/>
      <p:bldP spid="27" grpId="0"/>
      <p:bldP spid="28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816F8BCA-3458-8E65-B5B5-0504F9AC2E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13" y="433678"/>
            <a:ext cx="5427050" cy="4811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COLORANT IDENTITY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46DF7-8A5E-6282-9935-0066AB9BCB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  <p:sp>
        <p:nvSpPr>
          <p:cNvPr id="2" name="Google Shape;199;p23">
            <a:extLst>
              <a:ext uri="{FF2B5EF4-FFF2-40B4-BE49-F238E27FC236}">
                <a16:creationId xmlns:a16="http://schemas.microsoft.com/office/drawing/2014/main" id="{41A3E770-2BCA-3E33-7C6E-5213E2C869AD}"/>
              </a:ext>
            </a:extLst>
          </p:cNvPr>
          <p:cNvSpPr/>
          <p:nvPr/>
        </p:nvSpPr>
        <p:spPr>
          <a:xfrm>
            <a:off x="907988" y="3340538"/>
            <a:ext cx="3914700" cy="11907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201;p23">
            <a:extLst>
              <a:ext uri="{FF2B5EF4-FFF2-40B4-BE49-F238E27FC236}">
                <a16:creationId xmlns:a16="http://schemas.microsoft.com/office/drawing/2014/main" id="{5A2F1D0A-36AB-1B36-1BE1-348159B99ACA}"/>
              </a:ext>
            </a:extLst>
          </p:cNvPr>
          <p:cNvSpPr txBox="1">
            <a:spLocks noGrp="1"/>
          </p:cNvSpPr>
          <p:nvPr/>
        </p:nvSpPr>
        <p:spPr>
          <a:xfrm>
            <a:off x="907988" y="2727883"/>
            <a:ext cx="39147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/>
              <a:t>UNIQUE TO COLORANTS</a:t>
            </a:r>
            <a:endParaRPr sz="2500" i="1" dirty="0"/>
          </a:p>
        </p:txBody>
      </p:sp>
      <p:sp>
        <p:nvSpPr>
          <p:cNvPr id="4" name="Google Shape;202;p23">
            <a:extLst>
              <a:ext uri="{FF2B5EF4-FFF2-40B4-BE49-F238E27FC236}">
                <a16:creationId xmlns:a16="http://schemas.microsoft.com/office/drawing/2014/main" id="{05B46F72-9F3C-7C64-B3C5-66D4BA8BC3B7}"/>
              </a:ext>
            </a:extLst>
          </p:cNvPr>
          <p:cNvSpPr txBox="1">
            <a:spLocks noGrp="1"/>
          </p:cNvSpPr>
          <p:nvPr/>
        </p:nvSpPr>
        <p:spPr>
          <a:xfrm>
            <a:off x="907988" y="2109626"/>
            <a:ext cx="39147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dirty="0"/>
              <a:t>CI NUMBER</a:t>
            </a:r>
            <a:endParaRPr sz="4800" b="1" dirty="0">
              <a:solidFill>
                <a:srgbClr val="000000"/>
              </a:solidFill>
            </a:endParaRPr>
          </a:p>
        </p:txBody>
      </p:sp>
      <p:sp>
        <p:nvSpPr>
          <p:cNvPr id="6" name="Google Shape;203;p23">
            <a:extLst>
              <a:ext uri="{FF2B5EF4-FFF2-40B4-BE49-F238E27FC236}">
                <a16:creationId xmlns:a16="http://schemas.microsoft.com/office/drawing/2014/main" id="{40D94F28-6D0F-543E-E956-FEEFC70B93D0}"/>
              </a:ext>
            </a:extLst>
          </p:cNvPr>
          <p:cNvSpPr txBox="1">
            <a:spLocks noGrp="1"/>
          </p:cNvSpPr>
          <p:nvPr/>
        </p:nvSpPr>
        <p:spPr>
          <a:xfrm>
            <a:off x="6696713" y="4709838"/>
            <a:ext cx="39147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>
              <a:buNone/>
            </a:pPr>
            <a:r>
              <a:rPr lang="es-ES" sz="2000" b="1" i="1" dirty="0">
                <a:solidFill>
                  <a:srgbClr val="000000"/>
                </a:solidFill>
              </a:rPr>
              <a:t>CAS FOR </a:t>
            </a:r>
            <a:r>
              <a:rPr lang="es-ES" sz="2000" b="1" i="1" dirty="0"/>
              <a:t>TITANIUM DIOXIDE</a:t>
            </a:r>
            <a:endParaRPr sz="2400" b="1" i="1" dirty="0">
              <a:solidFill>
                <a:srgbClr val="000000"/>
              </a:solidFill>
            </a:endParaRPr>
          </a:p>
        </p:txBody>
      </p:sp>
      <p:sp>
        <p:nvSpPr>
          <p:cNvPr id="7" name="Google Shape;204;p23">
            <a:extLst>
              <a:ext uri="{FF2B5EF4-FFF2-40B4-BE49-F238E27FC236}">
                <a16:creationId xmlns:a16="http://schemas.microsoft.com/office/drawing/2014/main" id="{717FE689-3EBD-DEA6-158C-169DD5C1F039}"/>
              </a:ext>
            </a:extLst>
          </p:cNvPr>
          <p:cNvSpPr/>
          <p:nvPr/>
        </p:nvSpPr>
        <p:spPr>
          <a:xfrm>
            <a:off x="6500191" y="3340563"/>
            <a:ext cx="4381292" cy="11907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05;p23">
            <a:extLst>
              <a:ext uri="{FF2B5EF4-FFF2-40B4-BE49-F238E27FC236}">
                <a16:creationId xmlns:a16="http://schemas.microsoft.com/office/drawing/2014/main" id="{66298AA7-E49B-3814-96E6-D9DF17E523AD}"/>
              </a:ext>
            </a:extLst>
          </p:cNvPr>
          <p:cNvSpPr txBox="1">
            <a:spLocks noGrp="1"/>
          </p:cNvSpPr>
          <p:nvPr/>
        </p:nvSpPr>
        <p:spPr>
          <a:xfrm>
            <a:off x="907988" y="3633488"/>
            <a:ext cx="3914700" cy="604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 dirty="0">
                <a:solidFill>
                  <a:srgbClr val="FFFFFF"/>
                </a:solidFill>
              </a:rPr>
              <a:t>C.I. 77891</a:t>
            </a:r>
            <a:endParaRPr sz="6000" b="1" dirty="0">
              <a:solidFill>
                <a:srgbClr val="FFFFFF"/>
              </a:solidFill>
            </a:endParaRPr>
          </a:p>
        </p:txBody>
      </p:sp>
      <p:sp>
        <p:nvSpPr>
          <p:cNvPr id="9" name="Google Shape;206;p23">
            <a:extLst>
              <a:ext uri="{FF2B5EF4-FFF2-40B4-BE49-F238E27FC236}">
                <a16:creationId xmlns:a16="http://schemas.microsoft.com/office/drawing/2014/main" id="{29D237C1-4D61-2A8C-5555-D03D55831434}"/>
              </a:ext>
            </a:extLst>
          </p:cNvPr>
          <p:cNvSpPr txBox="1">
            <a:spLocks noGrp="1"/>
          </p:cNvSpPr>
          <p:nvPr/>
        </p:nvSpPr>
        <p:spPr>
          <a:xfrm>
            <a:off x="6696713" y="2109626"/>
            <a:ext cx="39147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dirty="0"/>
              <a:t>CAS NUMBER</a:t>
            </a:r>
            <a:endParaRPr sz="4800" b="1" dirty="0">
              <a:solidFill>
                <a:srgbClr val="000000"/>
              </a:solidFill>
            </a:endParaRPr>
          </a:p>
        </p:txBody>
      </p:sp>
      <p:sp>
        <p:nvSpPr>
          <p:cNvPr id="10" name="Google Shape;207;p23">
            <a:extLst>
              <a:ext uri="{FF2B5EF4-FFF2-40B4-BE49-F238E27FC236}">
                <a16:creationId xmlns:a16="http://schemas.microsoft.com/office/drawing/2014/main" id="{6F80A2D5-E9BF-2795-9380-195F0AA89455}"/>
              </a:ext>
            </a:extLst>
          </p:cNvPr>
          <p:cNvSpPr txBox="1">
            <a:spLocks noGrp="1"/>
          </p:cNvSpPr>
          <p:nvPr/>
        </p:nvSpPr>
        <p:spPr>
          <a:xfrm>
            <a:off x="6023813" y="2723408"/>
            <a:ext cx="52602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500" dirty="0">
                <a:solidFill>
                  <a:schemeClr val="dk1"/>
                </a:solidFill>
              </a:rPr>
              <a:t>IDENTIFIES ALL SUBSTANCES</a:t>
            </a:r>
            <a:endParaRPr sz="2500" i="1" dirty="0"/>
          </a:p>
        </p:txBody>
      </p:sp>
      <p:sp>
        <p:nvSpPr>
          <p:cNvPr id="11" name="Google Shape;208;p23">
            <a:extLst>
              <a:ext uri="{FF2B5EF4-FFF2-40B4-BE49-F238E27FC236}">
                <a16:creationId xmlns:a16="http://schemas.microsoft.com/office/drawing/2014/main" id="{1BD60D22-CDF1-C2F0-2296-7C2C93991DB7}"/>
              </a:ext>
            </a:extLst>
          </p:cNvPr>
          <p:cNvSpPr txBox="1">
            <a:spLocks noGrp="1"/>
          </p:cNvSpPr>
          <p:nvPr/>
        </p:nvSpPr>
        <p:spPr>
          <a:xfrm>
            <a:off x="907988" y="4709813"/>
            <a:ext cx="39147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/>
              <a:t>CI</a:t>
            </a:r>
            <a:r>
              <a:rPr lang="es-ES" sz="2000" b="1" i="1" dirty="0">
                <a:solidFill>
                  <a:srgbClr val="000000"/>
                </a:solidFill>
              </a:rPr>
              <a:t> FOR </a:t>
            </a:r>
            <a:r>
              <a:rPr lang="es-ES" sz="2000" b="1" i="1" dirty="0"/>
              <a:t>TITANIUM DIOXIDE</a:t>
            </a:r>
            <a:endParaRPr sz="2400" i="1" dirty="0">
              <a:solidFill>
                <a:srgbClr val="000000"/>
              </a:solidFill>
            </a:endParaRPr>
          </a:p>
        </p:txBody>
      </p:sp>
      <p:sp>
        <p:nvSpPr>
          <p:cNvPr id="12" name="Google Shape;209;p23">
            <a:extLst>
              <a:ext uri="{FF2B5EF4-FFF2-40B4-BE49-F238E27FC236}">
                <a16:creationId xmlns:a16="http://schemas.microsoft.com/office/drawing/2014/main" id="{7AF3C1E3-267B-C3DD-8642-39E0018CCA1A}"/>
              </a:ext>
            </a:extLst>
          </p:cNvPr>
          <p:cNvSpPr txBox="1">
            <a:spLocks noGrp="1"/>
          </p:cNvSpPr>
          <p:nvPr/>
        </p:nvSpPr>
        <p:spPr>
          <a:xfrm>
            <a:off x="6426342" y="3633501"/>
            <a:ext cx="4455141" cy="56081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 dirty="0">
                <a:solidFill>
                  <a:srgbClr val="FFFFFF"/>
                </a:solidFill>
              </a:rPr>
              <a:t>13463-67-7</a:t>
            </a:r>
            <a:endParaRPr sz="6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6" grpId="0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COLORANT TYPE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46DF7-8A5E-6282-9935-0066AB9BCB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  <p:pic>
        <p:nvPicPr>
          <p:cNvPr id="2" name="Google Shape;251;p27">
            <a:extLst>
              <a:ext uri="{FF2B5EF4-FFF2-40B4-BE49-F238E27FC236}">
                <a16:creationId xmlns:a16="http://schemas.microsoft.com/office/drawing/2014/main" id="{917D2C11-4B4C-D172-7144-EEB7FE2B9E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225" y="2117994"/>
            <a:ext cx="742951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2;p27">
            <a:extLst>
              <a:ext uri="{FF2B5EF4-FFF2-40B4-BE49-F238E27FC236}">
                <a16:creationId xmlns:a16="http://schemas.microsoft.com/office/drawing/2014/main" id="{AA9D12DB-B9A1-01A2-C055-A6DCE0855DD3}"/>
              </a:ext>
            </a:extLst>
          </p:cNvPr>
          <p:cNvSpPr txBox="1">
            <a:spLocks noGrp="1"/>
          </p:cNvSpPr>
          <p:nvPr/>
        </p:nvSpPr>
        <p:spPr>
          <a:xfrm>
            <a:off x="1456539" y="2139431"/>
            <a:ext cx="36879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/>
              <a:t>ORGANIC</a:t>
            </a:r>
            <a:endParaRPr sz="4800" b="1">
              <a:solidFill>
                <a:srgbClr val="000000"/>
              </a:solidFill>
            </a:endParaRPr>
          </a:p>
        </p:txBody>
      </p:sp>
      <p:pic>
        <p:nvPicPr>
          <p:cNvPr id="4" name="Google Shape;253;p27">
            <a:extLst>
              <a:ext uri="{FF2B5EF4-FFF2-40B4-BE49-F238E27FC236}">
                <a16:creationId xmlns:a16="http://schemas.microsoft.com/office/drawing/2014/main" id="{B335D9F3-F772-A606-525A-2B163704EF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11833" t="-10709" r="-11821" b="-5949"/>
          <a:stretch/>
        </p:blipFill>
        <p:spPr>
          <a:xfrm>
            <a:off x="5849801" y="1931968"/>
            <a:ext cx="918700" cy="9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4;p27">
            <a:extLst>
              <a:ext uri="{FF2B5EF4-FFF2-40B4-BE49-F238E27FC236}">
                <a16:creationId xmlns:a16="http://schemas.microsoft.com/office/drawing/2014/main" id="{6FFA223B-4902-EE61-4C20-3A5A1B44CCE9}"/>
              </a:ext>
            </a:extLst>
          </p:cNvPr>
          <p:cNvSpPr txBox="1">
            <a:spLocks noGrp="1"/>
          </p:cNvSpPr>
          <p:nvPr/>
        </p:nvSpPr>
        <p:spPr>
          <a:xfrm>
            <a:off x="6922989" y="2139431"/>
            <a:ext cx="36879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/>
              <a:t>INORGANIC</a:t>
            </a:r>
            <a:endParaRPr sz="4800" b="1">
              <a:solidFill>
                <a:srgbClr val="000000"/>
              </a:solidFill>
            </a:endParaRPr>
          </a:p>
        </p:txBody>
      </p:sp>
      <p:sp>
        <p:nvSpPr>
          <p:cNvPr id="7" name="Google Shape;255;p27">
            <a:extLst>
              <a:ext uri="{FF2B5EF4-FFF2-40B4-BE49-F238E27FC236}">
                <a16:creationId xmlns:a16="http://schemas.microsoft.com/office/drawing/2014/main" id="{B15CCF58-EC88-5AE9-10DD-8D8359054E07}"/>
              </a:ext>
            </a:extLst>
          </p:cNvPr>
          <p:cNvSpPr txBox="1">
            <a:spLocks noGrp="1"/>
          </p:cNvSpPr>
          <p:nvPr/>
        </p:nvSpPr>
        <p:spPr>
          <a:xfrm>
            <a:off x="471226" y="3028437"/>
            <a:ext cx="51576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 err="1"/>
              <a:t>Simultaneously</a:t>
            </a:r>
            <a:r>
              <a:rPr lang="es-ES" sz="2500" dirty="0"/>
              <a:t> </a:t>
            </a:r>
            <a:r>
              <a:rPr lang="es-ES" sz="2500" dirty="0" err="1"/>
              <a:t>Contains</a:t>
            </a:r>
            <a:r>
              <a:rPr lang="es-ES" sz="2500" dirty="0"/>
              <a:t> </a:t>
            </a:r>
            <a:r>
              <a:rPr lang="es-ES" sz="2500" dirty="0" err="1"/>
              <a:t>Carbon</a:t>
            </a:r>
            <a:r>
              <a:rPr lang="es-ES" sz="2500" dirty="0"/>
              <a:t> (C), </a:t>
            </a:r>
            <a:r>
              <a:rPr lang="es-ES" sz="2500" dirty="0" err="1"/>
              <a:t>Hydrogen</a:t>
            </a:r>
            <a:r>
              <a:rPr lang="es-ES" sz="2500" dirty="0"/>
              <a:t> (H), and </a:t>
            </a:r>
            <a:r>
              <a:rPr lang="es-ES" sz="2500" dirty="0" err="1"/>
              <a:t>Oxygen</a:t>
            </a:r>
            <a:r>
              <a:rPr lang="es-ES" sz="2500" dirty="0"/>
              <a:t> (O) 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8" name="Google Shape;256;p27">
            <a:extLst>
              <a:ext uri="{FF2B5EF4-FFF2-40B4-BE49-F238E27FC236}">
                <a16:creationId xmlns:a16="http://schemas.microsoft.com/office/drawing/2014/main" id="{2B3A2450-7FBE-7220-97B1-A7F32FF51EB2}"/>
              </a:ext>
            </a:extLst>
          </p:cNvPr>
          <p:cNvSpPr txBox="1">
            <a:spLocks noGrp="1"/>
          </p:cNvSpPr>
          <p:nvPr/>
        </p:nvSpPr>
        <p:spPr>
          <a:xfrm>
            <a:off x="5937676" y="3028437"/>
            <a:ext cx="57831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 err="1"/>
              <a:t>Doesn’t</a:t>
            </a:r>
            <a:r>
              <a:rPr lang="es-ES" sz="2500" dirty="0"/>
              <a:t> </a:t>
            </a:r>
            <a:r>
              <a:rPr lang="es-ES" sz="2500" dirty="0" err="1"/>
              <a:t>simultaneously</a:t>
            </a:r>
            <a:r>
              <a:rPr lang="es-ES" sz="2500" dirty="0"/>
              <a:t> </a:t>
            </a:r>
            <a:r>
              <a:rPr lang="es-ES" sz="2500" dirty="0" err="1"/>
              <a:t>contain</a:t>
            </a:r>
            <a:r>
              <a:rPr lang="es-ES" sz="2500" dirty="0"/>
              <a:t> C, H, &amp; O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9" name="Google Shape;257;p27">
            <a:extLst>
              <a:ext uri="{FF2B5EF4-FFF2-40B4-BE49-F238E27FC236}">
                <a16:creationId xmlns:a16="http://schemas.microsoft.com/office/drawing/2014/main" id="{95CAACD6-8145-EC74-4EFC-A135B966AFFB}"/>
              </a:ext>
            </a:extLst>
          </p:cNvPr>
          <p:cNvSpPr txBox="1">
            <a:spLocks noGrp="1"/>
          </p:cNvSpPr>
          <p:nvPr/>
        </p:nvSpPr>
        <p:spPr>
          <a:xfrm>
            <a:off x="471226" y="4006337"/>
            <a:ext cx="51576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 err="1"/>
              <a:t>Made</a:t>
            </a:r>
            <a:r>
              <a:rPr lang="es-ES" sz="2500" dirty="0"/>
              <a:t> </a:t>
            </a:r>
            <a:r>
              <a:rPr lang="es-ES" sz="2500" dirty="0" err="1"/>
              <a:t>by</a:t>
            </a:r>
            <a:r>
              <a:rPr lang="es-ES" sz="2500" dirty="0"/>
              <a:t> living </a:t>
            </a:r>
            <a:r>
              <a:rPr lang="es-ES" sz="2500" dirty="0" err="1"/>
              <a:t>things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10" name="Google Shape;258;p27">
            <a:extLst>
              <a:ext uri="{FF2B5EF4-FFF2-40B4-BE49-F238E27FC236}">
                <a16:creationId xmlns:a16="http://schemas.microsoft.com/office/drawing/2014/main" id="{A308DE08-D9B8-33A5-38BA-669CA9DAC8A7}"/>
              </a:ext>
            </a:extLst>
          </p:cNvPr>
          <p:cNvSpPr txBox="1">
            <a:spLocks noGrp="1"/>
          </p:cNvSpPr>
          <p:nvPr/>
        </p:nvSpPr>
        <p:spPr>
          <a:xfrm>
            <a:off x="5937676" y="4006337"/>
            <a:ext cx="57831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500" dirty="0"/>
              <a:t>Can be </a:t>
            </a:r>
            <a:r>
              <a:rPr lang="es-ES" sz="2500" dirty="0" err="1"/>
              <a:t>found</a:t>
            </a:r>
            <a:r>
              <a:rPr lang="es-ES" sz="2500" dirty="0"/>
              <a:t> in living </a:t>
            </a:r>
            <a:r>
              <a:rPr lang="es-ES" sz="2500" dirty="0" err="1"/>
              <a:t>things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11" name="Google Shape;259;p27">
            <a:extLst>
              <a:ext uri="{FF2B5EF4-FFF2-40B4-BE49-F238E27FC236}">
                <a16:creationId xmlns:a16="http://schemas.microsoft.com/office/drawing/2014/main" id="{F4750259-F8CC-8E2C-9684-9AF2BB486167}"/>
              </a:ext>
            </a:extLst>
          </p:cNvPr>
          <p:cNvSpPr txBox="1">
            <a:spLocks noGrp="1"/>
          </p:cNvSpPr>
          <p:nvPr/>
        </p:nvSpPr>
        <p:spPr>
          <a:xfrm>
            <a:off x="471226" y="4725771"/>
            <a:ext cx="51576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i="1" dirty="0"/>
              <a:t>EXAMPLES: </a:t>
            </a:r>
            <a:r>
              <a:rPr lang="es-ES" sz="1800" i="1" dirty="0" err="1"/>
              <a:t>wood</a:t>
            </a:r>
            <a:r>
              <a:rPr lang="es-ES" sz="1800" i="1" dirty="0"/>
              <a:t>, </a:t>
            </a:r>
            <a:r>
              <a:rPr lang="es-ES" sz="1800" i="1" dirty="0" err="1"/>
              <a:t>grass</a:t>
            </a:r>
            <a:r>
              <a:rPr lang="es-ES" sz="1800" i="1" dirty="0"/>
              <a:t>, </a:t>
            </a:r>
            <a:r>
              <a:rPr lang="es-ES" sz="1800" i="1" dirty="0" err="1"/>
              <a:t>diamonds</a:t>
            </a:r>
            <a:r>
              <a:rPr lang="es-ES" sz="1800" i="1" dirty="0"/>
              <a:t>, </a:t>
            </a:r>
            <a:r>
              <a:rPr lang="es-ES" sz="1800" i="1" dirty="0" err="1"/>
              <a:t>petroleum</a:t>
            </a:r>
            <a:endParaRPr sz="18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/>
          </a:p>
        </p:txBody>
      </p:sp>
      <p:sp>
        <p:nvSpPr>
          <p:cNvPr id="12" name="Google Shape;260;p27">
            <a:extLst>
              <a:ext uri="{FF2B5EF4-FFF2-40B4-BE49-F238E27FC236}">
                <a16:creationId xmlns:a16="http://schemas.microsoft.com/office/drawing/2014/main" id="{338D80DF-5BC3-59D8-283E-15B70039094A}"/>
              </a:ext>
            </a:extLst>
          </p:cNvPr>
          <p:cNvSpPr txBox="1">
            <a:spLocks noGrp="1"/>
          </p:cNvSpPr>
          <p:nvPr/>
        </p:nvSpPr>
        <p:spPr>
          <a:xfrm>
            <a:off x="5937676" y="4725771"/>
            <a:ext cx="57831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●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○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Barlow"/>
              <a:buChar char="■"/>
              <a:defRPr sz="30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i="1" dirty="0"/>
              <a:t>EXAMPLES: </a:t>
            </a:r>
            <a:r>
              <a:rPr lang="es-ES" sz="1800" i="1" dirty="0" err="1"/>
              <a:t>oxygen</a:t>
            </a:r>
            <a:r>
              <a:rPr lang="es-ES" sz="1800" i="1" dirty="0"/>
              <a:t>, gas, </a:t>
            </a:r>
            <a:r>
              <a:rPr lang="es-ES" sz="1800" i="1" dirty="0" err="1"/>
              <a:t>metals</a:t>
            </a:r>
            <a:r>
              <a:rPr lang="es-ES" sz="1800" i="1" dirty="0"/>
              <a:t>, </a:t>
            </a:r>
            <a:r>
              <a:rPr lang="es-ES" sz="1800" i="1" dirty="0" err="1"/>
              <a:t>rocks</a:t>
            </a:r>
            <a:r>
              <a:rPr lang="es-ES" sz="1800" i="1" dirty="0"/>
              <a:t>, </a:t>
            </a:r>
            <a:r>
              <a:rPr lang="es-ES" sz="1800" i="1" dirty="0" err="1"/>
              <a:t>water</a:t>
            </a:r>
            <a:endParaRPr sz="18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/>
          </a:p>
        </p:txBody>
      </p:sp>
    </p:spTree>
    <p:extLst>
      <p:ext uri="{BB962C8B-B14F-4D97-AF65-F5344CB8AC3E}">
        <p14:creationId xmlns:p14="http://schemas.microsoft.com/office/powerpoint/2010/main" val="157057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2D06C2-4E4E-2F48-3A69-10E551E178EC}"/>
              </a:ext>
            </a:extLst>
          </p:cNvPr>
          <p:cNvSpPr txBox="1"/>
          <p:nvPr/>
        </p:nvSpPr>
        <p:spPr>
          <a:xfrm>
            <a:off x="9676262" y="5682107"/>
            <a:ext cx="2299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Barlow" panose="020B0604020202020204" pitchFamily="2" charset="0"/>
              </a:rPr>
              <a:t>WWW.LiPIGMENTS.COM</a:t>
            </a:r>
            <a:endParaRPr lang="en-US" sz="16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Google Shape;79;p14">
            <a:extLst>
              <a:ext uri="{FF2B5EF4-FFF2-40B4-BE49-F238E27FC236}">
                <a16:creationId xmlns:a16="http://schemas.microsoft.com/office/drawing/2014/main" id="{88A7B5E9-954F-AE54-292B-5A8995FAF664}"/>
              </a:ext>
            </a:extLst>
          </p:cNvPr>
          <p:cNvSpPr txBox="1">
            <a:spLocks/>
          </p:cNvSpPr>
          <p:nvPr/>
        </p:nvSpPr>
        <p:spPr>
          <a:xfrm>
            <a:off x="121920" y="758742"/>
            <a:ext cx="12079154" cy="6173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ES" sz="5400" dirty="0">
                <a:solidFill>
                  <a:srgbClr val="000000"/>
                </a:solidFill>
                <a:latin typeface="Barlow Thin" panose="020B0604020202020204" pitchFamily="2" charset="0"/>
              </a:rPr>
              <a:t>PROPERTIES OF A COLORANT</a:t>
            </a:r>
          </a:p>
        </p:txBody>
      </p:sp>
      <p:sp>
        <p:nvSpPr>
          <p:cNvPr id="17" name="Google Shape;85;p14">
            <a:extLst>
              <a:ext uri="{FF2B5EF4-FFF2-40B4-BE49-F238E27FC236}">
                <a16:creationId xmlns:a16="http://schemas.microsoft.com/office/drawing/2014/main" id="{1174CEB8-62E2-81C8-772E-A99D9B79FD2A}"/>
              </a:ext>
            </a:extLst>
          </p:cNvPr>
          <p:cNvSpPr txBox="1">
            <a:spLocks/>
          </p:cNvSpPr>
          <p:nvPr/>
        </p:nvSpPr>
        <p:spPr>
          <a:xfrm>
            <a:off x="1559831" y="3060105"/>
            <a:ext cx="6364969" cy="20269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Fastness (Light, Chemical)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Brilliance &amp; Brightness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Particle size &amp; shape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  <p:sp>
        <p:nvSpPr>
          <p:cNvPr id="3" name="Google Shape;85;p14">
            <a:extLst>
              <a:ext uri="{FF2B5EF4-FFF2-40B4-BE49-F238E27FC236}">
                <a16:creationId xmlns:a16="http://schemas.microsoft.com/office/drawing/2014/main" id="{43FDCAE8-AA3D-AF6C-0AD7-BC1CEDBC8D9C}"/>
              </a:ext>
            </a:extLst>
          </p:cNvPr>
          <p:cNvSpPr txBox="1">
            <a:spLocks/>
          </p:cNvSpPr>
          <p:nvPr/>
        </p:nvSpPr>
        <p:spPr>
          <a:xfrm>
            <a:off x="1021079" y="1836471"/>
            <a:ext cx="10477813" cy="9372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0" dirty="0">
                <a:solidFill>
                  <a:srgbClr val="000000"/>
                </a:solidFill>
                <a:latin typeface="Barlow" panose="00000500000000000000" pitchFamily="2" charset="0"/>
              </a:rPr>
              <a:t>Each colorant is a unique molecule, that has areas of measurement &amp; descriptions of its properties.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ED3C8-1F0C-7D83-6EC9-07B03249A1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47327"/>
            <a:ext cx="2750762" cy="511415"/>
          </a:xfrm>
          <a:prstGeom prst="rect">
            <a:avLst/>
          </a:prstGeom>
        </p:spPr>
      </p:pic>
      <p:sp>
        <p:nvSpPr>
          <p:cNvPr id="7" name="Google Shape;85;p14">
            <a:extLst>
              <a:ext uri="{FF2B5EF4-FFF2-40B4-BE49-F238E27FC236}">
                <a16:creationId xmlns:a16="http://schemas.microsoft.com/office/drawing/2014/main" id="{44680790-C0A3-DA54-FD36-87D907ABF7BA}"/>
              </a:ext>
            </a:extLst>
          </p:cNvPr>
          <p:cNvSpPr txBox="1">
            <a:spLocks/>
          </p:cNvSpPr>
          <p:nvPr/>
        </p:nvSpPr>
        <p:spPr>
          <a:xfrm>
            <a:off x="1021079" y="4995935"/>
            <a:ext cx="10954609" cy="75502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Century Schoolbook" panose="02040604050505020304" pitchFamily="18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Barlow" panose="00000500000000000000" pitchFamily="2" charset="0"/>
              </a:rPr>
              <a:t>ALL</a:t>
            </a:r>
            <a:r>
              <a:rPr lang="en-US" sz="2400" b="0" dirty="0">
                <a:solidFill>
                  <a:srgbClr val="000000"/>
                </a:solidFill>
                <a:latin typeface="Barlow" panose="00000500000000000000" pitchFamily="2" charset="0"/>
              </a:rPr>
              <a:t> of these properties assists in the design of the final pigment.</a:t>
            </a:r>
            <a:endParaRPr lang="en-US" sz="2400" dirty="0">
              <a:solidFill>
                <a:srgbClr val="000000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2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" grpId="0"/>
      <p:bldP spid="7" grpId="0"/>
    </p:bldLst>
  </p:timing>
</p:sld>
</file>

<file path=ppt/theme/theme1.xml><?xml version="1.0" encoding="utf-8"?>
<a:theme xmlns:a="http://schemas.openxmlformats.org/drawingml/2006/main" name="Default SPCP (Pink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_Gs_005_SPCPPresentationTemplate.potx" id="{0F332D1D-C0AD-4600-BEC3-73349C6749E9}" vid="{CD9D8740-C296-441F-A965-1439A1F2E0BD}"/>
    </a:ext>
  </a:extLst>
</a:theme>
</file>

<file path=ppt/theme/theme2.xml><?xml version="1.0" encoding="utf-8"?>
<a:theme xmlns:a="http://schemas.openxmlformats.org/drawingml/2006/main" name="Default SPCP (White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_Gs_005_SPCPPresentationTemplate.potx" id="{0F332D1D-C0AD-4600-BEC3-73349C6749E9}" vid="{C38A9E58-27B8-404C-9B7E-45B769A997DF}"/>
    </a:ext>
  </a:extLst>
</a:theme>
</file>

<file path=ppt/theme/theme3.xml><?xml version="1.0" encoding="utf-8"?>
<a:theme xmlns:a="http://schemas.openxmlformats.org/drawingml/2006/main" name="Default SPCP (Cranberry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_Gs_005_SPCPPresentationTemplate.potx" id="{0F332D1D-C0AD-4600-BEC3-73349C6749E9}" vid="{0521604B-07E9-418A-8053-756AFC8437E9}"/>
    </a:ext>
  </a:extLst>
</a:theme>
</file>

<file path=ppt/theme/theme4.xml><?xml version="1.0" encoding="utf-8"?>
<a:theme xmlns:a="http://schemas.openxmlformats.org/drawingml/2006/main" name="Title/Bio/Lg Brand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_Gs_005_SPCPPresentationTemplate.potx" id="{0F332D1D-C0AD-4600-BEC3-73349C6749E9}" vid="{92ECCF75-F364-453A-A8A0-7AA2067F038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ed_Gs_005_SPCPPresentationTemplate-1</Template>
  <TotalTime>3983</TotalTime>
  <Words>1310</Words>
  <Application>Microsoft Office PowerPoint</Application>
  <PresentationFormat>Widescreen</PresentationFormat>
  <Paragraphs>260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Barlow Condensed Medium</vt:lpstr>
      <vt:lpstr>Century Schoolbook</vt:lpstr>
      <vt:lpstr>Times</vt:lpstr>
      <vt:lpstr>AvenirLTPro-Roman</vt:lpstr>
      <vt:lpstr>Nunito</vt:lpstr>
      <vt:lpstr>Barlow Condensed Light</vt:lpstr>
      <vt:lpstr>Arial</vt:lpstr>
      <vt:lpstr>Barlow</vt:lpstr>
      <vt:lpstr>Quicksand</vt:lpstr>
      <vt:lpstr>Barlow ExtraBold</vt:lpstr>
      <vt:lpstr>Barlow SemiBold</vt:lpstr>
      <vt:lpstr>Calibri</vt:lpstr>
      <vt:lpstr>Barlow Thin</vt:lpstr>
      <vt:lpstr>Default SPCP (Pink)</vt:lpstr>
      <vt:lpstr>Default SPCP (White)</vt:lpstr>
      <vt:lpstr>Default SPCP (Cranberry)</vt:lpstr>
      <vt:lpstr>Title/Bio/Lg Branding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creator>katie</dc:creator>
  <cp:lastModifiedBy>Jessica Kipikasha</cp:lastModifiedBy>
  <cp:revision>34</cp:revision>
  <dcterms:created xsi:type="dcterms:W3CDTF">2018-12-03T15:15:15Z</dcterms:created>
  <dcterms:modified xsi:type="dcterms:W3CDTF">2022-09-07T02:47:40Z</dcterms:modified>
</cp:coreProperties>
</file>